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8" r:id="rId2"/>
    <p:sldId id="460" r:id="rId3"/>
    <p:sldId id="386" r:id="rId4"/>
    <p:sldId id="429" r:id="rId5"/>
    <p:sldId id="428" r:id="rId6"/>
    <p:sldId id="389" r:id="rId7"/>
    <p:sldId id="390" r:id="rId8"/>
    <p:sldId id="388" r:id="rId9"/>
    <p:sldId id="344" r:id="rId10"/>
    <p:sldId id="384" r:id="rId11"/>
    <p:sldId id="402" r:id="rId12"/>
    <p:sldId id="305" r:id="rId13"/>
    <p:sldId id="257" r:id="rId14"/>
    <p:sldId id="311" r:id="rId15"/>
    <p:sldId id="306" r:id="rId16"/>
    <p:sldId id="312" r:id="rId17"/>
    <p:sldId id="314" r:id="rId18"/>
    <p:sldId id="315" r:id="rId19"/>
    <p:sldId id="316" r:id="rId20"/>
    <p:sldId id="313" r:id="rId21"/>
    <p:sldId id="348" r:id="rId22"/>
    <p:sldId id="349" r:id="rId23"/>
    <p:sldId id="307" r:id="rId24"/>
    <p:sldId id="430" r:id="rId25"/>
    <p:sldId id="458" r:id="rId26"/>
    <p:sldId id="431" r:id="rId27"/>
    <p:sldId id="405" r:id="rId28"/>
    <p:sldId id="406" r:id="rId29"/>
    <p:sldId id="407" r:id="rId30"/>
    <p:sldId id="408" r:id="rId31"/>
    <p:sldId id="425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32" r:id="rId46"/>
    <p:sldId id="440" r:id="rId47"/>
    <p:sldId id="441" r:id="rId48"/>
    <p:sldId id="457" r:id="rId49"/>
    <p:sldId id="443" r:id="rId50"/>
    <p:sldId id="442" r:id="rId51"/>
    <p:sldId id="444" r:id="rId52"/>
    <p:sldId id="445" r:id="rId53"/>
    <p:sldId id="446" r:id="rId54"/>
    <p:sldId id="456" r:id="rId55"/>
    <p:sldId id="448" r:id="rId56"/>
    <p:sldId id="449" r:id="rId57"/>
    <p:sldId id="450" r:id="rId58"/>
    <p:sldId id="451" r:id="rId59"/>
    <p:sldId id="452" r:id="rId60"/>
    <p:sldId id="453" r:id="rId61"/>
    <p:sldId id="454" r:id="rId62"/>
    <p:sldId id="455" r:id="rId63"/>
    <p:sldId id="321" r:id="rId64"/>
    <p:sldId id="396" r:id="rId65"/>
    <p:sldId id="438" r:id="rId66"/>
    <p:sldId id="403" r:id="rId67"/>
    <p:sldId id="404" r:id="rId68"/>
    <p:sldId id="400" r:id="rId69"/>
    <p:sldId id="433" r:id="rId70"/>
    <p:sldId id="434" r:id="rId71"/>
    <p:sldId id="435" r:id="rId72"/>
    <p:sldId id="364" r:id="rId73"/>
    <p:sldId id="295" r:id="rId7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97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76" autoAdjust="0"/>
  </p:normalViewPr>
  <p:slideViewPr>
    <p:cSldViewPr>
      <p:cViewPr>
        <p:scale>
          <a:sx n="94" d="100"/>
          <a:sy n="94" d="100"/>
        </p:scale>
        <p:origin x="-13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E4D21-7836-3749-BEED-DEA7230E82AE}" type="datetimeFigureOut">
              <a:rPr lang="en-US" smtClean="0"/>
              <a:t>4/11/15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0705F-68C1-B547-BF46-CD598F659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EJERCICIO</a:t>
            </a:r>
            <a:r>
              <a:rPr lang="en-US" baseline="0" dirty="0" smtClean="0"/>
              <a:t> DE REFLEXIÓN</a:t>
            </a:r>
          </a:p>
          <a:p>
            <a:r>
              <a:rPr lang="en-US" baseline="0" dirty="0" err="1" smtClean="0"/>
              <a:t>Coged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hoja</a:t>
            </a:r>
            <a:endParaRPr lang="en-US" baseline="0" dirty="0" smtClean="0"/>
          </a:p>
          <a:p>
            <a:r>
              <a:rPr lang="en-US" baseline="0" dirty="0" err="1" smtClean="0"/>
              <a:t>Somos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niños</a:t>
            </a:r>
            <a:r>
              <a:rPr lang="en-US" baseline="0" dirty="0" smtClean="0"/>
              <a:t>/as de entre 6-10 </a:t>
            </a:r>
            <a:r>
              <a:rPr lang="en-US" baseline="0" dirty="0" err="1" smtClean="0"/>
              <a:t>años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E2E96-C175-8C4E-88B8-FDBFED5475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3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Bailamos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E2E96-C175-8C4E-88B8-FDBFED54750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4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97EC6-DB1C-4429-8128-69B2D490B498}" type="datetimeFigureOut">
              <a:rPr lang="es-ES" smtClean="0"/>
              <a:pPr/>
              <a:t>4/11/15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3559A-6609-4038-89BC-C08A5312707B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116632"/>
            <a:ext cx="8028384" cy="1080120"/>
          </a:xfrm>
          <a:ln>
            <a:solidFill>
              <a:srgbClr val="FF6600"/>
            </a:solidFill>
          </a:ln>
        </p:spPr>
        <p:txBody>
          <a:bodyPr>
            <a:noAutofit/>
          </a:bodyPr>
          <a:lstStyle/>
          <a:p>
            <a:r>
              <a:rPr lang="es-ES_tradnl" sz="5000" b="1" dirty="0" smtClean="0">
                <a:solidFill>
                  <a:srgbClr val="E97117"/>
                </a:solidFill>
                <a:latin typeface="+mj-lt"/>
                <a:ea typeface="+mj-ea"/>
                <a:cs typeface="+mj-cs"/>
              </a:rPr>
              <a:t>COMUNICACIÓN FAMILIAR</a:t>
            </a:r>
          </a:p>
        </p:txBody>
      </p:sp>
      <p:pic>
        <p:nvPicPr>
          <p:cNvPr id="2" name="Picture 1" descr="Captura de pantalla 2015-10-29 a las 11.12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442200" cy="510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3682752" cy="67667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¿PREOCUPACIONES?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2420888"/>
            <a:ext cx="2160240" cy="6766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¿ALEGRÍAS?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8906476-Ilustraci-n-de-un-grupo-de-ni-os-hablando-Foto-de-archiv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92696"/>
            <a:ext cx="4968552" cy="37608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051720" y="4653136"/>
            <a:ext cx="3682752" cy="5040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lo </a:t>
            </a:r>
            <a:r>
              <a:rPr lang="en-US" dirty="0" err="1" smtClean="0"/>
              <a:t>cuentan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51720" y="5373216"/>
            <a:ext cx="3682752" cy="5040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¿A </a:t>
            </a:r>
            <a:r>
              <a:rPr lang="en-US" dirty="0" err="1" smtClean="0"/>
              <a:t>quién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51720" y="6093296"/>
            <a:ext cx="3682752" cy="5040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reaccionais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71600" y="3429000"/>
            <a:ext cx="2160240" cy="6766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¿…?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6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267744" y="332656"/>
            <a:ext cx="4176464" cy="720080"/>
          </a:xfrm>
          <a:ln>
            <a:solidFill>
              <a:srgbClr val="FF6600"/>
            </a:solidFill>
          </a:ln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rgbClr val="FF6600"/>
                </a:solidFill>
              </a:rPr>
              <a:t>Mensaje de </a:t>
            </a:r>
            <a:r>
              <a:rPr lang="es-ES" sz="2800" b="1" dirty="0" smtClean="0">
                <a:solidFill>
                  <a:srgbClr val="FF6600"/>
                </a:solidFill>
              </a:rPr>
              <a:t>un </a:t>
            </a:r>
            <a:r>
              <a:rPr lang="es-ES" sz="2800" b="1" dirty="0">
                <a:solidFill>
                  <a:srgbClr val="FF6600"/>
                </a:solidFill>
              </a:rPr>
              <a:t>hijo</a:t>
            </a:r>
            <a:r>
              <a:rPr lang="es-ES" sz="2800" b="1" dirty="0" smtClean="0">
                <a:solidFill>
                  <a:srgbClr val="FF6600"/>
                </a:solidFill>
              </a:rPr>
              <a:t>:</a:t>
            </a:r>
            <a:endParaRPr lang="es-ES_tradnl" sz="2800" b="1" dirty="0">
              <a:solidFill>
                <a:srgbClr val="40404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6632"/>
            <a:ext cx="2088232" cy="1563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060848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Mensaje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tu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hij</a:t>
            </a:r>
            <a:r>
              <a:rPr lang="en-US" sz="2400" b="1" dirty="0" smtClean="0"/>
              <a:t>@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http://</a:t>
            </a:r>
            <a:r>
              <a:rPr lang="en-US" sz="2400" b="1" dirty="0" err="1"/>
              <a:t>www.youtube.com</a:t>
            </a:r>
            <a:r>
              <a:rPr lang="en-US" sz="2400" b="1" dirty="0"/>
              <a:t>/</a:t>
            </a:r>
            <a:r>
              <a:rPr lang="en-US" sz="2400" b="1" dirty="0" err="1"/>
              <a:t>watch?v</a:t>
            </a:r>
            <a:r>
              <a:rPr lang="en-US" sz="2400" b="1" dirty="0"/>
              <a:t>=</a:t>
            </a:r>
            <a:r>
              <a:rPr lang="en-US" sz="2400" b="1" dirty="0" err="1"/>
              <a:t>zKzIsqHydbA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5895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01216" y="53752"/>
            <a:ext cx="8229600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FF6600"/>
                </a:solidFill>
              </a:rPr>
              <a:t>ESCUCHAR A LOS HIJ@S:</a:t>
            </a:r>
            <a:endParaRPr lang="es-ES_tradnl" sz="3800" b="1" dirty="0">
              <a:solidFill>
                <a:srgbClr val="FF66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27984" y="1668838"/>
            <a:ext cx="46805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smtClean="0"/>
              <a:t>Objetivo: </a:t>
            </a:r>
            <a:r>
              <a:rPr lang="es-ES_tradnl" sz="2200" dirty="0" smtClean="0"/>
              <a:t>aceptar sus sentimientos</a:t>
            </a:r>
          </a:p>
          <a:p>
            <a:pPr algn="ctr"/>
            <a:endParaRPr lang="es-ES_tradnl" sz="2200" dirty="0" smtClean="0"/>
          </a:p>
          <a:p>
            <a:pPr algn="ctr"/>
            <a:r>
              <a:rPr lang="es-ES_tradnl" sz="2200" i="1" dirty="0" smtClean="0"/>
              <a:t>“En realidad tu no te sientes así”</a:t>
            </a:r>
          </a:p>
          <a:p>
            <a:pPr algn="ctr"/>
            <a:r>
              <a:rPr lang="es-ES_tradnl" sz="2200" i="1" dirty="0" smtClean="0"/>
              <a:t>“Simplemente dices eso porque estás cansad@”</a:t>
            </a:r>
          </a:p>
          <a:p>
            <a:pPr algn="ctr"/>
            <a:r>
              <a:rPr lang="es-ES_tradnl" sz="2200" i="1" dirty="0" smtClean="0"/>
              <a:t>“No hay razón para que estés tan alterad@”</a:t>
            </a:r>
            <a:endParaRPr lang="es-ES_tradnl" sz="2200" i="1" dirty="0"/>
          </a:p>
        </p:txBody>
      </p:sp>
      <p:sp>
        <p:nvSpPr>
          <p:cNvPr id="8" name="7 Flecha abajo"/>
          <p:cNvSpPr/>
          <p:nvPr/>
        </p:nvSpPr>
        <p:spPr>
          <a:xfrm rot="1659934">
            <a:off x="6116311" y="4190731"/>
            <a:ext cx="72008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8 CuadroTexto"/>
          <p:cNvSpPr txBox="1"/>
          <p:nvPr/>
        </p:nvSpPr>
        <p:spPr>
          <a:xfrm>
            <a:off x="2699792" y="5085184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smtClean="0"/>
              <a:t>La constante negación puede confundir y enfadar a los niños/as.</a:t>
            </a:r>
          </a:p>
          <a:p>
            <a:pPr algn="ctr"/>
            <a:r>
              <a:rPr lang="es-ES_tradnl" sz="2200" b="1" dirty="0" smtClean="0"/>
              <a:t>Les enseña a no saber cuáles son sus sentimientos.</a:t>
            </a:r>
          </a:p>
          <a:p>
            <a:pPr algn="ctr"/>
            <a:r>
              <a:rPr lang="es-ES_tradnl" sz="2200" b="1" dirty="0" smtClean="0"/>
              <a:t>No confían en </a:t>
            </a:r>
            <a:r>
              <a:rPr lang="es-ES_tradnl" sz="2200" b="1" dirty="0" err="1" smtClean="0"/>
              <a:t>ell@s</a:t>
            </a:r>
            <a:r>
              <a:rPr lang="es-ES_tradnl" sz="2200" b="1" dirty="0" smtClean="0"/>
              <a:t> mismos.</a:t>
            </a:r>
            <a:endParaRPr lang="es-ES_tradnl" sz="2200" b="1" dirty="0"/>
          </a:p>
        </p:txBody>
      </p:sp>
      <p:pic>
        <p:nvPicPr>
          <p:cNvPr id="3" name="Picture 2" descr="madre-hablando-por-telefono-fiestas-dia-de-la-madre-pintado-por-sooofiii-97637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8" y="1556792"/>
            <a:ext cx="441240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205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55776" y="2024844"/>
            <a:ext cx="3816424" cy="2772308"/>
          </a:xfrm>
          <a:ln>
            <a:solidFill>
              <a:srgbClr val="FF6600"/>
            </a:solidFill>
          </a:ln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es-ES_tradnl" sz="2800" dirty="0" smtClean="0"/>
              <a:t>Negación de los sentimientos</a:t>
            </a:r>
          </a:p>
          <a:p>
            <a:pPr marL="514350" indent="-514350">
              <a:buAutoNum type="arabicPeriod"/>
            </a:pPr>
            <a:r>
              <a:rPr lang="es-ES_tradnl" sz="2800" dirty="0" smtClean="0"/>
              <a:t>Respuesta filosófica</a:t>
            </a:r>
          </a:p>
          <a:p>
            <a:pPr marL="514350" indent="-514350">
              <a:buAutoNum type="arabicPeriod"/>
            </a:pPr>
            <a:r>
              <a:rPr lang="es-ES_tradnl" sz="2800" dirty="0" smtClean="0"/>
              <a:t>Consejo</a:t>
            </a:r>
          </a:p>
          <a:p>
            <a:pPr marL="514350" indent="-514350">
              <a:buAutoNum type="arabicPeriod"/>
            </a:pPr>
            <a:r>
              <a:rPr lang="es-ES_tradnl" sz="2800" dirty="0" smtClean="0"/>
              <a:t>Preguntas</a:t>
            </a:r>
          </a:p>
          <a:p>
            <a:pPr marL="514350" indent="-514350">
              <a:buAutoNum type="arabicPeriod"/>
            </a:pPr>
            <a:r>
              <a:rPr lang="es-ES_tradnl" sz="2800" dirty="0" smtClean="0"/>
              <a:t>Defensa de la otra persona</a:t>
            </a:r>
          </a:p>
          <a:p>
            <a:pPr marL="514350" indent="-514350">
              <a:buAutoNum type="arabicPeriod"/>
            </a:pPr>
            <a:r>
              <a:rPr lang="es-ES_tradnl" sz="2800" dirty="0" smtClean="0"/>
              <a:t>Compasión </a:t>
            </a:r>
          </a:p>
          <a:p>
            <a:pPr marL="514350" indent="-514350">
              <a:buAutoNum type="arabicPeriod"/>
            </a:pPr>
            <a:r>
              <a:rPr lang="es-ES_tradnl" sz="2800" b="1" dirty="0" smtClean="0"/>
              <a:t>Una respuesta de empatía.</a:t>
            </a:r>
            <a:endParaRPr lang="es-ES_tradnl" sz="2800" b="1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907704" y="302611"/>
            <a:ext cx="5915000" cy="1575048"/>
          </a:xfrm>
        </p:spPr>
        <p:txBody>
          <a:bodyPr>
            <a:normAutofit/>
          </a:bodyPr>
          <a:lstStyle/>
          <a:p>
            <a:r>
              <a:rPr lang="es-ES_tradnl" sz="3800" b="1" dirty="0">
                <a:solidFill>
                  <a:srgbClr val="E97117"/>
                </a:solidFill>
              </a:rPr>
              <a:t>7</a:t>
            </a:r>
            <a:r>
              <a:rPr lang="es-ES_tradnl" sz="3800" b="1" dirty="0" smtClean="0">
                <a:solidFill>
                  <a:srgbClr val="E97117"/>
                </a:solidFill>
              </a:rPr>
              <a:t> formas distintas de responder a los niños/as: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1403648" y="3140968"/>
            <a:ext cx="1080120" cy="5104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b="1" dirty="0" smtClean="0"/>
              <a:t>escuchar</a:t>
            </a:r>
            <a:endParaRPr lang="es-ES_tradnl" sz="1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1500" y="2924944"/>
            <a:ext cx="1260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Estando: enfadad@, </a:t>
            </a:r>
            <a:r>
              <a:rPr lang="es-ES_tradnl" b="1" dirty="0" err="1" smtClean="0"/>
              <a:t>ofendid</a:t>
            </a:r>
            <a:r>
              <a:rPr lang="es-ES_tradnl" b="1" dirty="0" smtClean="0"/>
              <a:t>@…</a:t>
            </a:r>
            <a:endParaRPr lang="es-ES_tradnl" b="1" dirty="0"/>
          </a:p>
        </p:txBody>
      </p:sp>
      <p:sp>
        <p:nvSpPr>
          <p:cNvPr id="8" name="7 Flecha derecha"/>
          <p:cNvSpPr/>
          <p:nvPr/>
        </p:nvSpPr>
        <p:spPr>
          <a:xfrm>
            <a:off x="6444208" y="3062573"/>
            <a:ext cx="1257488" cy="5104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b="1" dirty="0" smtClean="0"/>
              <a:t>Hace sentir</a:t>
            </a:r>
            <a:endParaRPr lang="es-ES_tradnl" sz="1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7701696" y="2926685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PEOR QUE ANTES</a:t>
            </a:r>
            <a:endParaRPr lang="es-ES_tradnl" b="1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" y="4005064"/>
            <a:ext cx="1384430" cy="187220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68" y="3974049"/>
            <a:ext cx="2022128" cy="273458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21" y="4087702"/>
            <a:ext cx="1402447" cy="18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97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707088" cy="1224136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CÓMO ESCUCHAR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23528" y="1844824"/>
            <a:ext cx="8568952" cy="4680520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s-ES_tradnl" sz="2800" b="1" dirty="0" smtClean="0"/>
              <a:t>Negación de los sentimientos:</a:t>
            </a:r>
            <a:r>
              <a:rPr lang="es-ES_tradnl" sz="2800" i="1" dirty="0" smtClean="0"/>
              <a:t> “Seguro que no es para tanto, eso es que estás cansado, sonríe que estás mucho mas guapo…”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s-ES_tradnl" sz="2800" b="1" dirty="0" smtClean="0"/>
              <a:t>Respuesta filosófica:</a:t>
            </a:r>
            <a:r>
              <a:rPr lang="es-ES_tradnl" sz="2800" dirty="0" smtClean="0"/>
              <a:t> </a:t>
            </a:r>
            <a:r>
              <a:rPr lang="es-ES_tradnl" sz="2800" i="1" dirty="0" smtClean="0"/>
              <a:t>“Así es la vida. Las cosas no son siempre como queremos..”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s-ES_tradnl" sz="2800" b="1" dirty="0" smtClean="0"/>
              <a:t>Consejo:</a:t>
            </a:r>
            <a:r>
              <a:rPr lang="es-ES_tradnl" sz="2800" b="1" i="1" dirty="0" smtClean="0"/>
              <a:t> </a:t>
            </a:r>
            <a:r>
              <a:rPr lang="es-ES_tradnl" sz="2800" i="1" dirty="0" smtClean="0"/>
              <a:t>“Lo que deberías hacer…”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s-ES_tradnl" sz="2800" b="1" dirty="0" smtClean="0"/>
              <a:t>Preguntas:</a:t>
            </a:r>
            <a:r>
              <a:rPr lang="es-ES_tradnl" sz="2800" b="1" i="1" dirty="0" smtClean="0"/>
              <a:t> </a:t>
            </a:r>
            <a:r>
              <a:rPr lang="es-ES_tradnl" sz="2800" i="1" dirty="0" smtClean="0"/>
              <a:t>“¿Cómo no te imaginaste que se iba a enfadar tu amigo?, ¿pero te había dicho algo antes la profesora?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s-ES_tradnl" sz="2800" b="1" dirty="0" smtClean="0"/>
              <a:t>Defensa de la otra persona: </a:t>
            </a:r>
            <a:r>
              <a:rPr lang="es-ES_tradnl" sz="2800" i="1" dirty="0" smtClean="0"/>
              <a:t>“Entiendo la reacción de tus amigos..”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s-ES_tradnl" sz="2800" b="1" dirty="0" smtClean="0"/>
              <a:t>Compasión:</a:t>
            </a:r>
            <a:r>
              <a:rPr lang="es-ES_tradnl" sz="2800" b="1" i="1" dirty="0" smtClean="0"/>
              <a:t> </a:t>
            </a:r>
            <a:r>
              <a:rPr lang="es-ES_tradnl" sz="2800" i="1" dirty="0" smtClean="0"/>
              <a:t>“Oh pobre de ti, qué lastima..”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s-ES_tradnl" sz="2800" b="1" u="sng" dirty="0" smtClean="0">
                <a:solidFill>
                  <a:srgbClr val="FF0000"/>
                </a:solidFill>
              </a:rPr>
              <a:t>Una respuesta de empatía: </a:t>
            </a:r>
            <a:r>
              <a:rPr lang="es-ES_tradnl" sz="2800" dirty="0" smtClean="0">
                <a:solidFill>
                  <a:srgbClr val="FF0000"/>
                </a:solidFill>
              </a:rPr>
              <a:t>“Vaya momento más complicado, debió de ser una situación muy difícil para ti!!” </a:t>
            </a:r>
            <a:endParaRPr lang="es-ES_tradn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694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91067"/>
            <a:ext cx="1838325" cy="248602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44477"/>
            <a:ext cx="1724883" cy="233261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412777"/>
            <a:ext cx="7632848" cy="28543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Escuchar en silencio y con atención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Aceptar sentimientos con una palabra (“oh”, “Mm”, “Ya ves..” </a:t>
            </a:r>
            <a:r>
              <a:rPr lang="es-ES_tradnl" sz="2800" dirty="0" err="1" smtClean="0"/>
              <a:t>etc</a:t>
            </a:r>
            <a:r>
              <a:rPr lang="es-ES_tradnl" sz="28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Dar nombre a sus sentimientos: (“eso me suena de lo más frustrante, me imagino que estarás muy triste)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Conceder sus deseos en la imaginación (“me encantaría poder hacer que…”)</a:t>
            </a:r>
            <a:endParaRPr lang="es-ES_tradnl" sz="28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Ayudar con los sentimientos: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4157608" y="4365104"/>
            <a:ext cx="432048" cy="64807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5 CuadroTexto"/>
          <p:cNvSpPr txBox="1"/>
          <p:nvPr/>
        </p:nvSpPr>
        <p:spPr>
          <a:xfrm>
            <a:off x="1475656" y="4915197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Reconocer el dolor interno</a:t>
            </a:r>
          </a:p>
          <a:p>
            <a:pPr algn="ctr"/>
            <a:r>
              <a:rPr lang="es-ES_tradnl" sz="2000" b="1" dirty="0" smtClean="0"/>
              <a:t>Brindar una oportunidad para seguir hablando de lo que molesta</a:t>
            </a:r>
          </a:p>
        </p:txBody>
      </p:sp>
      <p:sp>
        <p:nvSpPr>
          <p:cNvPr id="7" name="6 Flecha abajo"/>
          <p:cNvSpPr/>
          <p:nvPr/>
        </p:nvSpPr>
        <p:spPr>
          <a:xfrm>
            <a:off x="4157608" y="5930860"/>
            <a:ext cx="432048" cy="4320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7 CuadroTexto"/>
          <p:cNvSpPr txBox="1"/>
          <p:nvPr/>
        </p:nvSpPr>
        <p:spPr>
          <a:xfrm>
            <a:off x="2411414" y="6345292"/>
            <a:ext cx="4122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u="sng" dirty="0" smtClean="0"/>
              <a:t>SENTIRSE MENOS ALTERADO/A</a:t>
            </a:r>
            <a:endParaRPr lang="es-ES_tradnl" sz="2000" b="1" u="sng" dirty="0"/>
          </a:p>
        </p:txBody>
      </p:sp>
    </p:spTree>
    <p:extLst>
      <p:ext uri="{BB962C8B-B14F-4D97-AF65-F5344CB8AC3E}">
        <p14:creationId xmlns:p14="http://schemas.microsoft.com/office/powerpoint/2010/main" val="1375646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1090135"/>
            <a:ext cx="4635576" cy="575066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99992" y="1916832"/>
            <a:ext cx="4572000" cy="352839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ES_tradnl" sz="2800" dirty="0" smtClean="0"/>
              <a:t>Resulta mucho más fácil contarle sus problemas a un padre/madre que en realidad está escuchando.</a:t>
            </a:r>
          </a:p>
          <a:p>
            <a:pPr>
              <a:buNone/>
            </a:pPr>
            <a:r>
              <a:rPr lang="es-ES_tradnl" sz="2800" dirty="0" smtClean="0"/>
              <a:t>Ni siquiera tiene que decir nada, a menudo lo que el </a:t>
            </a:r>
            <a:r>
              <a:rPr lang="es-ES_tradnl" sz="2800" b="1" dirty="0" smtClean="0"/>
              <a:t>niño/a necesita es un silencio pleno de comprensión</a:t>
            </a:r>
            <a:r>
              <a:rPr lang="es-ES_tradnl" sz="2800" dirty="0" smtClean="0"/>
              <a:t>.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283968" y="332656"/>
            <a:ext cx="4680520" cy="1296144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Escuchar con atención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841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691680" y="9312"/>
            <a:ext cx="7632848" cy="1296144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En vez de preguntas y consejos…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934532" cy="5246043"/>
          </a:xfr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054817" cy="5350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8 Flecha a la derecha con muesca"/>
          <p:cNvSpPr/>
          <p:nvPr/>
        </p:nvSpPr>
        <p:spPr>
          <a:xfrm>
            <a:off x="3995936" y="3869550"/>
            <a:ext cx="792088" cy="4373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o…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7172674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691680" y="9312"/>
            <a:ext cx="7632848" cy="1296144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En vez de negar el sentimiento…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07151"/>
            <a:ext cx="3513207" cy="5346185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97" y="1196752"/>
            <a:ext cx="4302503" cy="5154268"/>
          </a:xfrm>
          <a:prstGeom prst="rect">
            <a:avLst/>
          </a:prstGeom>
        </p:spPr>
      </p:pic>
      <p:sp>
        <p:nvSpPr>
          <p:cNvPr id="9" name="8 Flecha a la derecha con muesca"/>
          <p:cNvSpPr/>
          <p:nvPr/>
        </p:nvSpPr>
        <p:spPr>
          <a:xfrm>
            <a:off x="3851920" y="3212976"/>
            <a:ext cx="936104" cy="64807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o…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36078031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187624" y="545067"/>
            <a:ext cx="7632848" cy="1296144"/>
          </a:xfrm>
        </p:spPr>
        <p:txBody>
          <a:bodyPr>
            <a:normAutofit/>
          </a:bodyPr>
          <a:lstStyle/>
          <a:p>
            <a:r>
              <a:rPr lang="es-ES_tradnl" sz="3800" b="1" dirty="0">
                <a:solidFill>
                  <a:srgbClr val="E97117"/>
                </a:solidFill>
              </a:rPr>
              <a:t>Dar nombre a los sentimientos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es-ES_tradnl" dirty="0" smtClean="0"/>
              <a:t>Cuando insistimos a un </a:t>
            </a:r>
            <a:r>
              <a:rPr lang="es-ES_tradnl" dirty="0" err="1" smtClean="0"/>
              <a:t>niñ</a:t>
            </a:r>
            <a:r>
              <a:rPr lang="es-ES_tradnl" dirty="0" smtClean="0"/>
              <a:t>@ que </a:t>
            </a:r>
            <a:r>
              <a:rPr lang="es-ES_tradnl" b="1" dirty="0" smtClean="0"/>
              <a:t>deje de lado sus sentimientos </a:t>
            </a:r>
            <a:r>
              <a:rPr lang="es-ES_tradnl" b="1" dirty="0" err="1" smtClean="0"/>
              <a:t>negativos</a:t>
            </a:r>
            <a:r>
              <a:rPr lang="es-ES_tradnl" dirty="0" err="1" smtClean="0">
                <a:sym typeface="Wingdings" panose="05000000000000000000" pitchFamily="2" charset="2"/>
              </a:rPr>
              <a:t>suele</a:t>
            </a:r>
            <a:r>
              <a:rPr lang="es-ES_tradnl" dirty="0" smtClean="0">
                <a:sym typeface="Wingdings" panose="05000000000000000000" pitchFamily="2" charset="2"/>
              </a:rPr>
              <a:t> generar lo contrario, se altera más. </a:t>
            </a:r>
          </a:p>
          <a:p>
            <a:r>
              <a:rPr lang="es-ES_tradnl" b="1" dirty="0" smtClean="0">
                <a:sym typeface="Wingdings" panose="05000000000000000000" pitchFamily="2" charset="2"/>
              </a:rPr>
              <a:t>Dar nombre a los </a:t>
            </a:r>
            <a:r>
              <a:rPr lang="es-ES_tradnl" b="1" dirty="0" err="1" smtClean="0">
                <a:sym typeface="Wingdings" panose="05000000000000000000" pitchFamily="2" charset="2"/>
              </a:rPr>
              <a:t>sentimientos</a:t>
            </a:r>
            <a:r>
              <a:rPr lang="es-ES_tradnl" dirty="0" err="1" smtClean="0">
                <a:sym typeface="Wingdings" panose="05000000000000000000" pitchFamily="2" charset="2"/>
              </a:rPr>
              <a:t>el</a:t>
            </a:r>
            <a:r>
              <a:rPr lang="es-ES_tradnl" dirty="0" smtClean="0">
                <a:sym typeface="Wingdings" panose="05000000000000000000" pitchFamily="2" charset="2"/>
              </a:rPr>
              <a:t>/la menor escucha las palabras que describen lo que está experimentado, se siente profundamente </a:t>
            </a:r>
            <a:r>
              <a:rPr lang="es-ES_tradnl" i="1" dirty="0" smtClean="0">
                <a:sym typeface="Wingdings" panose="05000000000000000000" pitchFamily="2" charset="2"/>
              </a:rPr>
              <a:t>consolad@</a:t>
            </a:r>
            <a:r>
              <a:rPr lang="es-ES_tradnl" dirty="0" smtClean="0">
                <a:sym typeface="Wingdings" panose="05000000000000000000" pitchFamily="2" charset="2"/>
              </a:rPr>
              <a:t>. Alguien </a:t>
            </a:r>
            <a:r>
              <a:rPr lang="es-ES_tradnl" b="1" i="1" dirty="0" smtClean="0">
                <a:sym typeface="Wingdings" panose="05000000000000000000" pitchFamily="2" charset="2"/>
              </a:rPr>
              <a:t>reconoce su experiencia interna. </a:t>
            </a:r>
            <a:endParaRPr lang="es-ES_tradnl" b="1" i="1" dirty="0"/>
          </a:p>
        </p:txBody>
      </p:sp>
    </p:spTree>
    <p:extLst>
      <p:ext uri="{BB962C8B-B14F-4D97-AF65-F5344CB8AC3E}">
        <p14:creationId xmlns:p14="http://schemas.microsoft.com/office/powerpoint/2010/main" val="35581346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2044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 smtClean="0">
                <a:solidFill>
                  <a:srgbClr val="FF6600"/>
                </a:solidFill>
              </a:rPr>
              <a:t>CONECTEMOS CON NUESTRO NIÑO/A INTERIOR</a:t>
            </a:r>
            <a:endParaRPr lang="en-US" sz="5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6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916832"/>
            <a:ext cx="7992888" cy="4349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2800" dirty="0" smtClean="0"/>
              <a:t>Es necesario </a:t>
            </a:r>
            <a:r>
              <a:rPr lang="es-ES_tradnl" sz="2800" b="1" dirty="0" smtClean="0"/>
              <a:t>ver más allá de lo que ve el/la </a:t>
            </a:r>
            <a:r>
              <a:rPr lang="es-ES_tradnl" sz="2800" b="1" dirty="0" err="1" smtClean="0"/>
              <a:t>niñ</a:t>
            </a:r>
            <a:r>
              <a:rPr lang="es-ES_tradnl" sz="2800" b="1" dirty="0" smtClean="0"/>
              <a:t>@ para identificar lo que está sintiendo.</a:t>
            </a:r>
          </a:p>
          <a:p>
            <a:pPr>
              <a:buNone/>
            </a:pPr>
            <a:r>
              <a:rPr lang="es-ES_tradnl" sz="2800" dirty="0" smtClean="0"/>
              <a:t>Enseñar vocabulario para su realidad interior.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Dar nombre a los sentimientos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2339752" y="3933056"/>
            <a:ext cx="4752528" cy="1656184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841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Captura de pantalla 2014-03-09 a la(s) 18.38.3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16" t="1" r="-28116" b="37529"/>
          <a:stretch/>
        </p:blipFill>
        <p:spPr>
          <a:xfrm>
            <a:off x="-1836902" y="116632"/>
            <a:ext cx="10470925" cy="6588473"/>
          </a:xfr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56992"/>
            <a:ext cx="1838325" cy="2486025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631326" y="0"/>
            <a:ext cx="2549186" cy="4248472"/>
          </a:xfrm>
        </p:spPr>
        <p:txBody>
          <a:bodyPr>
            <a:normAutofit/>
          </a:bodyPr>
          <a:lstStyle/>
          <a:p>
            <a:r>
              <a:rPr lang="es-ES_tradnl" sz="3400" b="1" dirty="0" smtClean="0">
                <a:solidFill>
                  <a:srgbClr val="E97117"/>
                </a:solidFill>
              </a:rPr>
              <a:t>Ayudar con los sentimientos</a:t>
            </a:r>
            <a:endParaRPr lang="es-ES_tradnl" sz="34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6776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56992"/>
            <a:ext cx="1838325" cy="2486025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631326" y="0"/>
            <a:ext cx="2549186" cy="4248472"/>
          </a:xfrm>
        </p:spPr>
        <p:txBody>
          <a:bodyPr>
            <a:normAutofit/>
          </a:bodyPr>
          <a:lstStyle/>
          <a:p>
            <a:r>
              <a:rPr lang="es-ES_tradnl" sz="3400" b="1" dirty="0" smtClean="0">
                <a:solidFill>
                  <a:srgbClr val="E97117"/>
                </a:solidFill>
              </a:rPr>
              <a:t>Ayudar con los sentimientos</a:t>
            </a:r>
            <a:endParaRPr lang="es-ES_tradnl" sz="3400" b="1" dirty="0">
              <a:solidFill>
                <a:srgbClr val="E97117"/>
              </a:solidFill>
            </a:endParaRPr>
          </a:p>
        </p:txBody>
      </p:sp>
      <p:pic>
        <p:nvPicPr>
          <p:cNvPr id="12" name="Content Placeholder 11" descr="Captura de pantalla 2014-03-09 a la(s) 18.38.3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16" t="61036" r="-16121" b="1"/>
          <a:stretch/>
        </p:blipFill>
        <p:spPr>
          <a:xfrm>
            <a:off x="-1836712" y="1052736"/>
            <a:ext cx="9577064" cy="4392488"/>
          </a:xfrm>
        </p:spPr>
      </p:pic>
    </p:spTree>
    <p:extLst>
      <p:ext uri="{BB962C8B-B14F-4D97-AF65-F5344CB8AC3E}">
        <p14:creationId xmlns:p14="http://schemas.microsoft.com/office/powerpoint/2010/main" val="391817022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772" y="1628800"/>
            <a:ext cx="4896544" cy="208987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ES_tradnl" sz="2400" b="1" dirty="0"/>
              <a:t>Ejercicio: </a:t>
            </a:r>
          </a:p>
          <a:p>
            <a:pPr>
              <a:buNone/>
            </a:pPr>
            <a:r>
              <a:rPr lang="es-ES_tradnl" sz="2400" dirty="0"/>
              <a:t>	- situaciones que viven los niños</a:t>
            </a:r>
          </a:p>
          <a:p>
            <a:pPr>
              <a:buNone/>
            </a:pPr>
            <a:r>
              <a:rPr lang="es-ES_tradnl" sz="2400" dirty="0"/>
              <a:t>	- palabra que describa lo que podría estar sintiendo</a:t>
            </a:r>
          </a:p>
          <a:p>
            <a:pPr>
              <a:buNone/>
            </a:pPr>
            <a:r>
              <a:rPr lang="es-ES_tradnl" sz="2400" dirty="0"/>
              <a:t>	- comentario que demuestre que los padres comprenden este sentimiento(NO preguntar ni aconsejar)</a:t>
            </a:r>
            <a:endParaRPr lang="es-ES_tradnl" sz="2400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Dar nombre a los sentimientos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0576" y="4113946"/>
            <a:ext cx="2952328" cy="646331"/>
          </a:xfrm>
          <a:prstGeom prst="rect">
            <a:avLst/>
          </a:prstGeom>
          <a:solidFill>
            <a:srgbClr val="E9711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María se va de clase y es mi mejor amiga…</a:t>
            </a:r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40576" y="4900806"/>
            <a:ext cx="2952328" cy="923330"/>
          </a:xfrm>
          <a:prstGeom prst="rect">
            <a:avLst/>
          </a:prstGeom>
          <a:solidFill>
            <a:srgbClr val="E9711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i="1" dirty="0" smtClean="0"/>
              <a:t>La profesora me ha llamado la atención en clase y todos se han reído de mi</a:t>
            </a:r>
            <a:endParaRPr lang="es-ES_tradnl" i="1" dirty="0"/>
          </a:p>
        </p:txBody>
      </p:sp>
      <p:sp>
        <p:nvSpPr>
          <p:cNvPr id="7" name="6 Flecha derecha"/>
          <p:cNvSpPr/>
          <p:nvPr/>
        </p:nvSpPr>
        <p:spPr>
          <a:xfrm>
            <a:off x="3059832" y="4645784"/>
            <a:ext cx="627360" cy="50405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7 Flecha derecha"/>
          <p:cNvSpPr/>
          <p:nvPr/>
        </p:nvSpPr>
        <p:spPr>
          <a:xfrm>
            <a:off x="4987776" y="4648778"/>
            <a:ext cx="635248" cy="50405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8 CuadroTexto"/>
          <p:cNvSpPr txBox="1"/>
          <p:nvPr/>
        </p:nvSpPr>
        <p:spPr>
          <a:xfrm>
            <a:off x="3203848" y="3526363"/>
            <a:ext cx="224240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u="sng" dirty="0" smtClean="0"/>
              <a:t>Palabra que describa lo que él o ella siente</a:t>
            </a:r>
            <a:endParaRPr lang="es-ES_tradnl" sz="1600" u="sng" dirty="0"/>
          </a:p>
        </p:txBody>
      </p:sp>
      <p:sp>
        <p:nvSpPr>
          <p:cNvPr id="10" name="9 CuadroTexto"/>
          <p:cNvSpPr txBox="1"/>
          <p:nvPr/>
        </p:nvSpPr>
        <p:spPr>
          <a:xfrm>
            <a:off x="3720728" y="4221088"/>
            <a:ext cx="1208648" cy="1477328"/>
          </a:xfrm>
          <a:prstGeom prst="rect">
            <a:avLst/>
          </a:prstGeom>
          <a:solidFill>
            <a:srgbClr val="E9711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-    Tristeza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Rabia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Enfado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Nervios</a:t>
            </a:r>
          </a:p>
          <a:p>
            <a:pPr marL="285750" indent="-285750">
              <a:buFontTx/>
              <a:buChar char="-"/>
            </a:pPr>
            <a:r>
              <a:rPr lang="es-ES_tradnl" dirty="0" err="1" smtClean="0"/>
              <a:t>etc</a:t>
            </a:r>
            <a:endParaRPr lang="es-ES_tradn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728672" y="2836094"/>
            <a:ext cx="3131840" cy="2862322"/>
          </a:xfrm>
          <a:prstGeom prst="rect">
            <a:avLst/>
          </a:prstGeom>
          <a:solidFill>
            <a:srgbClr val="E9711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i="1" dirty="0" smtClean="0"/>
              <a:t>¡Vaya, si que pareces estar muy enfadado!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i="1" dirty="0" smtClean="0"/>
              <a:t>Eso debió de ser una decepción para 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i="1" dirty="0" smtClean="0"/>
              <a:t>El hecho de que una amiga tuya se mude tiene que ser muy difícil para 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i="1" dirty="0" smtClean="0"/>
              <a:t>Me imagino que te habrás sentido muy avergonzado por la profesora…</a:t>
            </a:r>
            <a:endParaRPr lang="es-ES_tradnl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24128" y="2132856"/>
            <a:ext cx="313184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u="sng" dirty="0" smtClean="0"/>
              <a:t>Demostrar que comprende lo que el niño/a nos cuenta</a:t>
            </a:r>
            <a:endParaRPr lang="es-ES_tradnl" sz="1600" u="sng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95536" y="3693879"/>
            <a:ext cx="224240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u="sng" dirty="0" smtClean="0"/>
              <a:t>El niño/a comenta</a:t>
            </a:r>
            <a:endParaRPr lang="es-ES_tradnl" sz="1600" u="sng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411760" y="6166066"/>
            <a:ext cx="511256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Brindan consuelo a los niños/as.</a:t>
            </a:r>
          </a:p>
          <a:p>
            <a:pPr algn="ctr"/>
            <a:r>
              <a:rPr lang="es-ES_tradnl" b="1" dirty="0" smtClean="0"/>
              <a:t>“Evitar la tentación de mejorar las cosas al instante”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215955613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6600"/>
                </a:solidFill>
              </a:rPr>
              <a:t>Actividades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para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trabajar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emociones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Captura de pantalla 2015-10-29 a las 11.32.4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64" r="-37864"/>
          <a:stretch>
            <a:fillRect/>
          </a:stretch>
        </p:blipFill>
        <p:spPr>
          <a:xfrm>
            <a:off x="-1836712" y="1844824"/>
            <a:ext cx="8229600" cy="4525963"/>
          </a:xfrm>
        </p:spPr>
      </p:pic>
      <p:pic>
        <p:nvPicPr>
          <p:cNvPr id="5" name="Picture 4" descr="Captura de pantalla 2015-10-29 a las 11.34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0" y="2132856"/>
            <a:ext cx="4585043" cy="44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0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a de pantalla 2015-10-29 a las 12.31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" b="3517"/>
          <a:stretch>
            <a:fillRect/>
          </a:stretch>
        </p:blipFill>
        <p:spPr/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6600"/>
                </a:solidFill>
              </a:rPr>
              <a:t>Actividades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para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trabajar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emociones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4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Mas </a:t>
            </a:r>
            <a:r>
              <a:rPr lang="en-US" b="1" dirty="0" err="1" smtClean="0">
                <a:solidFill>
                  <a:srgbClr val="FF6600"/>
                </a:solidFill>
              </a:rPr>
              <a:t>recursos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para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trabajar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emociones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Captura de pantalla 2015-10-29 a las 11.36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58" r="-48958"/>
          <a:stretch>
            <a:fillRect/>
          </a:stretch>
        </p:blipFill>
        <p:spPr>
          <a:xfrm>
            <a:off x="-1692696" y="1916832"/>
            <a:ext cx="8229600" cy="4525963"/>
          </a:xfrm>
        </p:spPr>
      </p:pic>
      <p:pic>
        <p:nvPicPr>
          <p:cNvPr id="5" name="Picture 4" descr="del-reves-inside-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133769" cy="43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03094"/>
            <a:ext cx="6133684" cy="5050242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55576" y="0"/>
            <a:ext cx="7643192" cy="1575048"/>
          </a:xfrm>
        </p:spPr>
        <p:txBody>
          <a:bodyPr>
            <a:noAutofit/>
          </a:bodyPr>
          <a:lstStyle/>
          <a:p>
            <a:r>
              <a:rPr lang="es-ES_tradnl" sz="5000" b="1" dirty="0" smtClean="0">
                <a:solidFill>
                  <a:srgbClr val="E97117"/>
                </a:solidFill>
              </a:rPr>
              <a:t>LOS ROLES EN LA FAMILIA</a:t>
            </a:r>
            <a:endParaRPr lang="es-ES_tradnl" sz="50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5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683568" y="2420888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Estudioso/a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123728" y="4221088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Gracioso/a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627784" y="1628800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Tímido/a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5292080" y="3068960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Divertido/a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67544" y="4869160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>
                <a:solidFill>
                  <a:srgbClr val="E97117"/>
                </a:solidFill>
              </a:rPr>
              <a:t>G</a:t>
            </a:r>
            <a:r>
              <a:rPr lang="es-ES_tradnl" sz="3800" b="1" dirty="0" smtClean="0">
                <a:solidFill>
                  <a:srgbClr val="E97117"/>
                </a:solidFill>
              </a:rPr>
              <a:t>ruñón/a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5940152" y="1412776"/>
            <a:ext cx="291581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>
                <a:solidFill>
                  <a:srgbClr val="E97117"/>
                </a:solidFill>
              </a:rPr>
              <a:t>C</a:t>
            </a:r>
            <a:r>
              <a:rPr lang="es-ES_tradnl" sz="3800" b="1" dirty="0" smtClean="0">
                <a:solidFill>
                  <a:srgbClr val="E97117"/>
                </a:solidFill>
              </a:rPr>
              <a:t>onciliador/a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5148064" y="3717032"/>
            <a:ext cx="345638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>
                <a:solidFill>
                  <a:srgbClr val="E97117"/>
                </a:solidFill>
              </a:rPr>
              <a:t>R</a:t>
            </a:r>
            <a:r>
              <a:rPr lang="es-ES_tradnl" sz="3800" b="1" dirty="0" smtClean="0">
                <a:solidFill>
                  <a:srgbClr val="E97117"/>
                </a:solidFill>
              </a:rPr>
              <a:t>eivindicativo/a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3995936" y="5301208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Pasota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4036" y="3501008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Inteligente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5868144" y="4725144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Vago/a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1691680" y="5877272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Divertido/a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107504" y="1412776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Extrovertido/a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2699792" y="3140968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Rebelde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4139952" y="2276872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800" b="1" dirty="0" smtClean="0">
                <a:solidFill>
                  <a:srgbClr val="E97117"/>
                </a:solidFill>
              </a:rPr>
              <a:t>Cuidador/a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188640"/>
            <a:ext cx="6339658" cy="86177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5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TIENEN UNA MISIÓN</a:t>
            </a:r>
            <a:endParaRPr lang="en-US" sz="5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60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4696197" cy="3928997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707088" cy="1008112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RELACIÓN ENTRE HERMANOS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3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pid-img_60368507073552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798" r="-62798"/>
          <a:stretch>
            <a:fillRect/>
          </a:stretch>
        </p:blipFill>
        <p:spPr>
          <a:xfrm>
            <a:off x="-1692696" y="344413"/>
            <a:ext cx="12548172" cy="6901011"/>
          </a:xfrm>
        </p:spPr>
      </p:pic>
    </p:spTree>
    <p:extLst>
      <p:ext uri="{BB962C8B-B14F-4D97-AF65-F5344CB8AC3E}">
        <p14:creationId xmlns:p14="http://schemas.microsoft.com/office/powerpoint/2010/main" val="9101945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rmalilianos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45" r="-30845"/>
          <a:stretch>
            <a:fillRect/>
          </a:stretch>
        </p:blipFill>
        <p:spPr>
          <a:xfrm>
            <a:off x="-1044624" y="116632"/>
            <a:ext cx="11431176" cy="6286707"/>
          </a:xfrm>
        </p:spPr>
      </p:pic>
    </p:spTree>
    <p:extLst>
      <p:ext uri="{BB962C8B-B14F-4D97-AF65-F5344CB8AC3E}">
        <p14:creationId xmlns:p14="http://schemas.microsoft.com/office/powerpoint/2010/main" val="26871075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LO IMPORTANTE DE CONSEGUIR QUE CADA UN@ TENGA UN ROL </a:t>
            </a:r>
            <a:r>
              <a:rPr lang="en-US" b="1" u="sng" dirty="0" smtClean="0">
                <a:solidFill>
                  <a:srgbClr val="FF6600"/>
                </a:solidFill>
              </a:rPr>
              <a:t>POSITIVO</a:t>
            </a:r>
            <a:r>
              <a:rPr lang="en-US" b="1" dirty="0" smtClean="0">
                <a:solidFill>
                  <a:srgbClr val="FF6600"/>
                </a:solidFill>
              </a:rPr>
              <a:t> EN LA FAMILIA…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Captura de pantalla 2015-10-12 a las 16.59.4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03" b="-18603"/>
          <a:stretch>
            <a:fillRect/>
          </a:stretch>
        </p:blipFill>
        <p:spPr>
          <a:xfrm>
            <a:off x="395536" y="2306266"/>
            <a:ext cx="8568952" cy="4712594"/>
          </a:xfrm>
        </p:spPr>
      </p:pic>
    </p:spTree>
    <p:extLst>
      <p:ext uri="{BB962C8B-B14F-4D97-AF65-F5344CB8AC3E}">
        <p14:creationId xmlns:p14="http://schemas.microsoft.com/office/powerpoint/2010/main" val="5456540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707088" cy="1575048"/>
          </a:xfrm>
        </p:spPr>
        <p:txBody>
          <a:bodyPr>
            <a:normAutofit fontScale="90000"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En vez de no admitir los sentimientos negativos sobre un hermano, reconocerlos: 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4824"/>
            <a:ext cx="4429125" cy="4314825"/>
          </a:xfrm>
        </p:spPr>
      </p:pic>
    </p:spTree>
    <p:extLst>
      <p:ext uri="{BB962C8B-B14F-4D97-AF65-F5344CB8AC3E}">
        <p14:creationId xmlns:p14="http://schemas.microsoft.com/office/powerpoint/2010/main" val="186836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Dar con la fantasía lo que no tiene en realidad: 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37" y="1720056"/>
            <a:ext cx="4505325" cy="4286250"/>
          </a:xfrm>
        </p:spPr>
      </p:pic>
    </p:spTree>
    <p:extLst>
      <p:ext uri="{BB962C8B-B14F-4D97-AF65-F5344CB8AC3E}">
        <p14:creationId xmlns:p14="http://schemas.microsoft.com/office/powerpoint/2010/main" val="101672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72816"/>
            <a:ext cx="4248472" cy="3101385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3800" b="1" dirty="0" err="1" smtClean="0">
                <a:solidFill>
                  <a:srgbClr val="E97117"/>
                </a:solidFill>
              </a:rPr>
              <a:t>Herman@s</a:t>
            </a:r>
            <a:r>
              <a:rPr lang="es-ES_tradnl" sz="3800" b="1" dirty="0" smtClean="0">
                <a:solidFill>
                  <a:srgbClr val="E97117"/>
                </a:solidFill>
              </a:rPr>
              <a:t> 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53344" y="188640"/>
            <a:ext cx="6707088" cy="1575048"/>
          </a:xfrm>
        </p:spPr>
        <p:txBody>
          <a:bodyPr>
            <a:normAutofit fontScale="90000"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Ayudar a canalizar los sentimientos hostiles con demostraciones simbólicas o creativas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1790087"/>
            <a:ext cx="5219849" cy="5095297"/>
          </a:xfrm>
        </p:spPr>
      </p:pic>
    </p:spTree>
    <p:extLst>
      <p:ext uri="{BB962C8B-B14F-4D97-AF65-F5344CB8AC3E}">
        <p14:creationId xmlns:p14="http://schemas.microsoft.com/office/powerpoint/2010/main" val="102619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773832"/>
            <a:ext cx="8707640" cy="1575048"/>
          </a:xfrm>
        </p:spPr>
        <p:txBody>
          <a:bodyPr>
            <a:normAutofit/>
          </a:bodyPr>
          <a:lstStyle/>
          <a:p>
            <a:r>
              <a:rPr lang="es-ES_tradnl" sz="3000" b="1" dirty="0" smtClean="0">
                <a:solidFill>
                  <a:srgbClr val="E97117"/>
                </a:solidFill>
              </a:rPr>
              <a:t>Atajar una situación lesiva. </a:t>
            </a:r>
            <a:br>
              <a:rPr lang="es-ES_tradnl" sz="3000" b="1" dirty="0" smtClean="0">
                <a:solidFill>
                  <a:srgbClr val="E97117"/>
                </a:solidFill>
              </a:rPr>
            </a:br>
            <a:r>
              <a:rPr lang="es-ES_tradnl" sz="3000" b="1" dirty="0" smtClean="0">
                <a:solidFill>
                  <a:srgbClr val="E97117"/>
                </a:solidFill>
              </a:rPr>
              <a:t>Enseñar a demostrar el enfado de un modo seguro. </a:t>
            </a:r>
            <a:br>
              <a:rPr lang="es-ES_tradnl" sz="3000" b="1" dirty="0" smtClean="0">
                <a:solidFill>
                  <a:srgbClr val="E97117"/>
                </a:solidFill>
              </a:rPr>
            </a:br>
            <a:r>
              <a:rPr lang="es-ES_tradnl" sz="3000" b="1" dirty="0" smtClean="0">
                <a:solidFill>
                  <a:srgbClr val="E97117"/>
                </a:solidFill>
              </a:rPr>
              <a:t>No atacar al atacante</a:t>
            </a:r>
            <a:endParaRPr lang="es-ES_tradnl" sz="3000" b="1" dirty="0">
              <a:solidFill>
                <a:srgbClr val="E97117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2348880"/>
            <a:ext cx="45053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4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773832"/>
            <a:ext cx="3888432" cy="1575048"/>
          </a:xfrm>
        </p:spPr>
        <p:txBody>
          <a:bodyPr>
            <a:normAutofit/>
          </a:bodyPr>
          <a:lstStyle/>
          <a:p>
            <a:r>
              <a:rPr lang="es-ES_tradnl" sz="3000" b="1" dirty="0" smtClean="0">
                <a:solidFill>
                  <a:srgbClr val="E97117"/>
                </a:solidFill>
              </a:rPr>
              <a:t>Evitar comparaciones desfavorables</a:t>
            </a:r>
            <a:endParaRPr lang="es-ES_tradnl" sz="3000" b="1" dirty="0">
              <a:solidFill>
                <a:srgbClr val="E97117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572000" y="926232"/>
            <a:ext cx="3888432" cy="1575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000" b="1" dirty="0" smtClean="0">
                <a:solidFill>
                  <a:srgbClr val="E97117"/>
                </a:solidFill>
              </a:rPr>
              <a:t>Evitar comparaciones positivas</a:t>
            </a:r>
            <a:endParaRPr lang="es-ES_tradnl" sz="3000" b="1" dirty="0">
              <a:solidFill>
                <a:srgbClr val="E971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2392432"/>
            <a:ext cx="4334527" cy="411365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365024"/>
            <a:ext cx="4278188" cy="41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8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9512" y="2132856"/>
            <a:ext cx="3888432" cy="1575048"/>
          </a:xfrm>
        </p:spPr>
        <p:txBody>
          <a:bodyPr>
            <a:normAutofit/>
          </a:bodyPr>
          <a:lstStyle/>
          <a:p>
            <a:r>
              <a:rPr lang="es-ES_tradnl" sz="3000" b="1" dirty="0" smtClean="0">
                <a:solidFill>
                  <a:srgbClr val="E97117"/>
                </a:solidFill>
              </a:rPr>
              <a:t>En vez de centrarse en dar lo mismo…</a:t>
            </a:r>
            <a:endParaRPr lang="es-ES_tradnl" sz="3000" b="1" dirty="0">
              <a:solidFill>
                <a:srgbClr val="E97117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6632"/>
            <a:ext cx="4968552" cy="67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10600" y="1916832"/>
            <a:ext cx="3888432" cy="1575048"/>
          </a:xfrm>
        </p:spPr>
        <p:txBody>
          <a:bodyPr>
            <a:normAutofit/>
          </a:bodyPr>
          <a:lstStyle/>
          <a:p>
            <a:r>
              <a:rPr lang="es-ES_tradnl" sz="3000" b="1" dirty="0" smtClean="0">
                <a:solidFill>
                  <a:srgbClr val="E97117"/>
                </a:solidFill>
              </a:rPr>
              <a:t>En vez de declararles un amor igual…</a:t>
            </a:r>
            <a:endParaRPr lang="es-ES_tradnl" sz="3000" b="1" dirty="0">
              <a:solidFill>
                <a:srgbClr val="E971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4624"/>
            <a:ext cx="497823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0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iñeta adolescentes 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9903"/>
          <a:stretch/>
        </p:blipFill>
        <p:spPr>
          <a:xfrm>
            <a:off x="1" y="548680"/>
            <a:ext cx="9143999" cy="5836698"/>
          </a:xfrm>
        </p:spPr>
      </p:pic>
    </p:spTree>
    <p:extLst>
      <p:ext uri="{BB962C8B-B14F-4D97-AF65-F5344CB8AC3E}">
        <p14:creationId xmlns:p14="http://schemas.microsoft.com/office/powerpoint/2010/main" val="303993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2060848"/>
            <a:ext cx="3888432" cy="1575048"/>
          </a:xfrm>
        </p:spPr>
        <p:txBody>
          <a:bodyPr>
            <a:normAutofit/>
          </a:bodyPr>
          <a:lstStyle/>
          <a:p>
            <a:r>
              <a:rPr lang="es-ES_tradnl" sz="3000" b="1" dirty="0" smtClean="0">
                <a:solidFill>
                  <a:srgbClr val="E97117"/>
                </a:solidFill>
              </a:rPr>
              <a:t>Igual tiempo puede ser menos:</a:t>
            </a:r>
            <a:endParaRPr lang="es-ES_tradnl" sz="3000" b="1" dirty="0">
              <a:solidFill>
                <a:srgbClr val="E97117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857"/>
            <a:ext cx="4824536" cy="6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7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9512" y="1700808"/>
            <a:ext cx="3888432" cy="1575048"/>
          </a:xfrm>
        </p:spPr>
        <p:txBody>
          <a:bodyPr>
            <a:normAutofit/>
          </a:bodyPr>
          <a:lstStyle/>
          <a:p>
            <a:r>
              <a:rPr lang="es-ES_tradnl" sz="3000" b="1" dirty="0" smtClean="0">
                <a:solidFill>
                  <a:srgbClr val="E97117"/>
                </a:solidFill>
              </a:rPr>
              <a:t>Conceder tiempo según la necesidad:</a:t>
            </a:r>
            <a:endParaRPr lang="es-ES_tradnl" sz="3000" b="1" dirty="0">
              <a:solidFill>
                <a:srgbClr val="E971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873"/>
            <a:ext cx="4824536" cy="67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Agresiones entre hermanos: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88840"/>
            <a:ext cx="4785320" cy="3636843"/>
          </a:xfrm>
        </p:spPr>
      </p:pic>
    </p:spTree>
    <p:extLst>
      <p:ext uri="{BB962C8B-B14F-4D97-AF65-F5344CB8AC3E}">
        <p14:creationId xmlns:p14="http://schemas.microsoft.com/office/powerpoint/2010/main" val="4148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644008" y="764704"/>
            <a:ext cx="4392488" cy="1008112"/>
          </a:xfrm>
        </p:spPr>
        <p:txBody>
          <a:bodyPr>
            <a:normAutofit/>
          </a:bodyPr>
          <a:lstStyle/>
          <a:p>
            <a:r>
              <a:rPr lang="es-ES_tradnl" sz="2400" b="1" dirty="0" smtClean="0">
                <a:solidFill>
                  <a:srgbClr val="E97117"/>
                </a:solidFill>
              </a:rPr>
              <a:t>Prestar atención a la parte agredida:</a:t>
            </a:r>
            <a:endParaRPr lang="es-ES_tradnl" sz="2400" b="1" dirty="0">
              <a:solidFill>
                <a:srgbClr val="E97117"/>
              </a:solidFill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62462"/>
            <a:ext cx="3888432" cy="5195538"/>
          </a:xfr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79512" y="764704"/>
            <a:ext cx="439248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smtClean="0">
                <a:solidFill>
                  <a:srgbClr val="E97117"/>
                </a:solidFill>
              </a:rPr>
              <a:t>No Prestar atención a la parte del agresor:</a:t>
            </a:r>
            <a:endParaRPr lang="es-ES_tradnl" sz="2400" b="1" dirty="0">
              <a:solidFill>
                <a:srgbClr val="E97117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36874"/>
            <a:ext cx="3851920" cy="52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27584" y="764704"/>
            <a:ext cx="5328592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Consejos para una buena relación entre Hermanos: 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8222"/>
            <a:ext cx="2304256" cy="2304256"/>
          </a:xfrm>
        </p:spPr>
      </p:pic>
      <p:sp>
        <p:nvSpPr>
          <p:cNvPr id="3" name="2 CuadroTexto"/>
          <p:cNvSpPr txBox="1"/>
          <p:nvPr/>
        </p:nvSpPr>
        <p:spPr>
          <a:xfrm>
            <a:off x="467544" y="2420888"/>
            <a:ext cx="81369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sz="2400" dirty="0" smtClean="0"/>
              <a:t>Cerciorarse de que cada hijo tiene un poco de </a:t>
            </a:r>
            <a:r>
              <a:rPr lang="es-ES_tradnl" sz="2400" b="1" dirty="0" smtClean="0"/>
              <a:t>tiempo a solas con los padres. </a:t>
            </a:r>
          </a:p>
          <a:p>
            <a:pPr marL="342900" indent="-342900">
              <a:buAutoNum type="arabicPeriod"/>
            </a:pPr>
            <a:r>
              <a:rPr lang="es-ES_tradnl" sz="2400" dirty="0" smtClean="0"/>
              <a:t>Cuando se pase tiempo con un niño</a:t>
            </a:r>
            <a:r>
              <a:rPr lang="es-ES_tradnl" sz="2400" b="1" dirty="0" smtClean="0"/>
              <a:t>, no hablar del otro</a:t>
            </a:r>
            <a:r>
              <a:rPr lang="es-ES_tradnl" sz="2400" dirty="0" smtClean="0"/>
              <a:t>. </a:t>
            </a:r>
          </a:p>
          <a:p>
            <a:pPr marL="342900" indent="-342900">
              <a:buAutoNum type="arabicPeriod"/>
            </a:pPr>
            <a:r>
              <a:rPr lang="es-ES_tradnl" sz="2400" b="1" dirty="0" smtClean="0"/>
              <a:t>No contener el afecto o las atenciones que se sienten hacia un/a hijo/a para compensar al otro.</a:t>
            </a:r>
          </a:p>
          <a:p>
            <a:pPr marL="342900" indent="-342900">
              <a:buAutoNum type="arabicPeriod"/>
            </a:pPr>
            <a:r>
              <a:rPr lang="es-ES_tradnl" sz="2400" b="1" dirty="0" smtClean="0"/>
              <a:t>No encasillar a los niños en su posición en la familia</a:t>
            </a:r>
            <a:r>
              <a:rPr lang="es-ES_tradnl" sz="2400" dirty="0" smtClean="0"/>
              <a:t>(el mayor, el pequeño, el mediano). Proporcionar a todos la oportunidad de experimentar algunos de los privilegios y responsabilidades de los demás.</a:t>
            </a:r>
          </a:p>
          <a:p>
            <a:pPr marL="342900" indent="-342900">
              <a:buAutoNum type="arabicPeriod"/>
            </a:pPr>
            <a:r>
              <a:rPr lang="es-ES_tradnl" sz="2400" b="1" dirty="0" smtClean="0"/>
              <a:t>No quedar atrapado en la idea de hacerlo todo juntos. </a:t>
            </a:r>
          </a:p>
          <a:p>
            <a:pPr marL="342900" indent="-342900">
              <a:buAutoNum type="arabicPeriod"/>
            </a:pPr>
            <a:r>
              <a:rPr lang="es-ES_tradnl" sz="2400" b="1" dirty="0" smtClean="0"/>
              <a:t>Programar reuniones de familia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379066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43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1189982" y="274577"/>
            <a:ext cx="11535802" cy="6344247"/>
          </a:xfrm>
        </p:spPr>
      </p:pic>
    </p:spTree>
    <p:extLst>
      <p:ext uri="{BB962C8B-B14F-4D97-AF65-F5344CB8AC3E}">
        <p14:creationId xmlns:p14="http://schemas.microsoft.com/office/powerpoint/2010/main" val="39427219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331640" y="1988840"/>
            <a:ext cx="7056784" cy="215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>
                <a:solidFill>
                  <a:srgbClr val="E97117"/>
                </a:solidFill>
              </a:rPr>
              <a:t>CÓMO FOMENTAR EL AUTOESTIMA Y AUTONOMÍA</a:t>
            </a:r>
            <a:endParaRPr lang="es-ES_tradnl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8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0" y="1484784"/>
            <a:ext cx="1409700" cy="1257300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" y="4662861"/>
            <a:ext cx="2106960" cy="210696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5" y="3344899"/>
            <a:ext cx="1397353" cy="140614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8" y="3283991"/>
            <a:ext cx="1393510" cy="139351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60848"/>
            <a:ext cx="3855620" cy="3052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1615150" cy="152429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24" y="4796159"/>
            <a:ext cx="2769577" cy="1960861"/>
          </a:xfrm>
          <a:prstGeom prst="rect">
            <a:avLst/>
          </a:prstGeom>
        </p:spPr>
      </p:pic>
      <p:sp>
        <p:nvSpPr>
          <p:cNvPr id="12" name="11 Flecha a la derecha con muesca"/>
          <p:cNvSpPr/>
          <p:nvPr/>
        </p:nvSpPr>
        <p:spPr>
          <a:xfrm>
            <a:off x="3635896" y="3429001"/>
            <a:ext cx="1440160" cy="79208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12 Flecha curvada hacia abajo"/>
          <p:cNvSpPr/>
          <p:nvPr/>
        </p:nvSpPr>
        <p:spPr>
          <a:xfrm>
            <a:off x="3575511" y="1044743"/>
            <a:ext cx="1793469" cy="901016"/>
          </a:xfrm>
          <a:prstGeom prst="curvedDownArrow">
            <a:avLst>
              <a:gd name="adj1" fmla="val 25000"/>
              <a:gd name="adj2" fmla="val 50000"/>
              <a:gd name="adj3" fmla="val 315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4" name="13 Flecha curvada hacia arriba"/>
          <p:cNvSpPr/>
          <p:nvPr/>
        </p:nvSpPr>
        <p:spPr>
          <a:xfrm rot="20687547">
            <a:off x="4658059" y="5702175"/>
            <a:ext cx="1800200" cy="936104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459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41168"/>
          </a:xfrm>
        </p:spPr>
        <p:txBody>
          <a:bodyPr>
            <a:normAutofit/>
          </a:bodyPr>
          <a:lstStyle/>
          <a:p>
            <a:pPr>
              <a:buNone/>
            </a:pPr>
            <a:endParaRPr lang="es-ES_tradnl" sz="2800" dirty="0" smtClean="0"/>
          </a:p>
          <a:p>
            <a:pPr algn="ctr">
              <a:buNone/>
            </a:pPr>
            <a:r>
              <a:rPr lang="es-ES_tradnl" sz="2800" dirty="0" smtClean="0"/>
              <a:t>	</a:t>
            </a:r>
            <a:r>
              <a:rPr lang="es-ES_tradnl" sz="4400" dirty="0" smtClean="0"/>
              <a:t>Familia, escuela y amigos</a:t>
            </a:r>
            <a:endParaRPr lang="es-ES_tradnl" sz="44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01216" y="53752"/>
            <a:ext cx="8229600" cy="1359024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Formación de la autoestima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3074" name="Picture 2" descr="C:\Users\Yuri\Desktop\lib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356991"/>
            <a:ext cx="2691151" cy="2587645"/>
          </a:xfrm>
          <a:prstGeom prst="rect">
            <a:avLst/>
          </a:prstGeom>
          <a:noFill/>
        </p:spPr>
      </p:pic>
      <p:pic>
        <p:nvPicPr>
          <p:cNvPr id="3075" name="Picture 3" descr="C:\Users\Yuri\Desktop\lazos-de-amistad-copi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302" y="3356992"/>
            <a:ext cx="3062771" cy="2304256"/>
          </a:xfrm>
          <a:prstGeom prst="rect">
            <a:avLst/>
          </a:prstGeom>
          <a:noFill/>
        </p:spPr>
      </p:pic>
      <p:pic>
        <p:nvPicPr>
          <p:cNvPr id="3076" name="Picture 4" descr="C:\Users\Yuri\Desktop\famil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9601" y="3691736"/>
            <a:ext cx="3140968" cy="3140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4075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41168"/>
          </a:xfrm>
        </p:spPr>
        <p:txBody>
          <a:bodyPr>
            <a:normAutofit/>
          </a:bodyPr>
          <a:lstStyle/>
          <a:p>
            <a:pPr>
              <a:buNone/>
            </a:pPr>
            <a:endParaRPr lang="es-ES_tradnl" sz="2800" dirty="0" smtClean="0"/>
          </a:p>
          <a:p>
            <a:pPr>
              <a:buNone/>
            </a:pPr>
            <a:endParaRPr lang="es-ES_tradnl" sz="2800" dirty="0" smtClean="0"/>
          </a:p>
          <a:p>
            <a:pPr>
              <a:buNone/>
            </a:pPr>
            <a:r>
              <a:rPr lang="es-ES_tradnl" sz="2800" dirty="0" smtClean="0"/>
              <a:t>	Una autoestima sana es una </a:t>
            </a:r>
            <a:r>
              <a:rPr lang="es-ES_tradnl" sz="2800" b="1" u="sng" dirty="0" smtClean="0"/>
              <a:t>autoestima positiva y realista</a:t>
            </a:r>
            <a:r>
              <a:rPr lang="es-ES_tradnl" sz="2800" dirty="0" smtClean="0"/>
              <a:t>. Evidencia </a:t>
            </a:r>
            <a:r>
              <a:rPr lang="es-ES_tradnl" sz="2800" b="1" u="sng" dirty="0" smtClean="0"/>
              <a:t>confianza en uno mismo</a:t>
            </a:r>
            <a:r>
              <a:rPr lang="es-ES_tradnl" sz="2800" dirty="0" smtClean="0"/>
              <a:t> y en sus posibilidades. </a:t>
            </a:r>
          </a:p>
          <a:p>
            <a:pPr>
              <a:buNone/>
            </a:pPr>
            <a:endParaRPr lang="es-ES_tradnl" sz="2800" dirty="0" smtClean="0"/>
          </a:p>
          <a:p>
            <a:pPr>
              <a:buNone/>
            </a:pPr>
            <a:endParaRPr lang="es-ES_tradnl" sz="28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83568" y="538107"/>
            <a:ext cx="8229600" cy="1628800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¿Qué es una sana autoestima?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5122" name="Picture 2" descr="C:\Users\Yuri\Desktop\determinacion-y-autoesti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05064"/>
            <a:ext cx="3696111" cy="2852936"/>
          </a:xfrm>
          <a:prstGeom prst="rect">
            <a:avLst/>
          </a:prstGeom>
          <a:noFill/>
        </p:spPr>
      </p:pic>
      <p:pic>
        <p:nvPicPr>
          <p:cNvPr id="5123" name="Picture 3" descr="C:\Users\Yuri\Desktop\Autoestim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05064"/>
            <a:ext cx="3803914" cy="285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28344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a de pantalla 2015-10-29 a las 11.11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91" r="-33491"/>
          <a:stretch>
            <a:fillRect/>
          </a:stretch>
        </p:blipFill>
        <p:spPr>
          <a:xfrm>
            <a:off x="-900608" y="188640"/>
            <a:ext cx="10796252" cy="5937523"/>
          </a:xfrm>
        </p:spPr>
      </p:pic>
    </p:spTree>
    <p:extLst>
      <p:ext uri="{BB962C8B-B14F-4D97-AF65-F5344CB8AC3E}">
        <p14:creationId xmlns:p14="http://schemas.microsoft.com/office/powerpoint/2010/main" val="336871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4116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s-ES_tradnl" sz="2800" dirty="0" smtClean="0"/>
          </a:p>
          <a:p>
            <a:pPr algn="ctr">
              <a:buNone/>
            </a:pPr>
            <a:r>
              <a:rPr lang="es-ES_tradnl" sz="2800" dirty="0" smtClean="0"/>
              <a:t>Para aprender responsabilidad necesitan recibirla. </a:t>
            </a:r>
          </a:p>
          <a:p>
            <a:pPr algn="ctr">
              <a:buNone/>
            </a:pPr>
            <a:r>
              <a:rPr lang="es-ES_tradnl" sz="2800" b="1" dirty="0" smtClean="0"/>
              <a:t>¿De que se pueden hacer cargo a su edad?</a:t>
            </a:r>
          </a:p>
          <a:p>
            <a:pPr algn="ctr">
              <a:buNone/>
            </a:pPr>
            <a:endParaRPr lang="es-ES_tradnl" sz="2800" dirty="0"/>
          </a:p>
          <a:p>
            <a:pPr algn="ctr">
              <a:buNone/>
            </a:pPr>
            <a:r>
              <a:rPr lang="es-ES_tradnl" sz="2800" b="1" u="sng" dirty="0" smtClean="0"/>
              <a:t>Quitar responsabilidad, no la enseña</a:t>
            </a:r>
          </a:p>
          <a:p>
            <a:pPr algn="ctr">
              <a:buNone/>
            </a:pPr>
            <a:r>
              <a:rPr lang="es-ES_tradnl" sz="2800" dirty="0" smtClean="0"/>
              <a:t>	</a:t>
            </a:r>
          </a:p>
          <a:p>
            <a:pPr algn="ctr">
              <a:buNone/>
            </a:pPr>
            <a:r>
              <a:rPr lang="es-ES_tradnl" sz="2800" dirty="0" smtClean="0"/>
              <a:t>Necesitan ver las </a:t>
            </a:r>
            <a:r>
              <a:rPr lang="es-ES_tradnl" sz="2800" b="1" u="sng" dirty="0" smtClean="0"/>
              <a:t>consecuencias de sus actos. </a:t>
            </a:r>
            <a:r>
              <a:rPr lang="es-ES_tradnl" sz="2800" dirty="0" smtClean="0"/>
              <a:t>Normas claras y concisas ¿Qué espero de ti?¿Que pasa si lo cumples?¿Y si no?</a:t>
            </a:r>
          </a:p>
          <a:p>
            <a:pPr>
              <a:buNone/>
            </a:pPr>
            <a:endParaRPr lang="es-ES_tradnl" sz="2800" b="1" u="sng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01216" y="53752"/>
            <a:ext cx="8229600" cy="1287016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¿Cómo entrenarla?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988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41168"/>
          </a:xfrm>
        </p:spPr>
        <p:txBody>
          <a:bodyPr>
            <a:normAutofit/>
          </a:bodyPr>
          <a:lstStyle/>
          <a:p>
            <a:endParaRPr lang="es-ES" sz="2800" b="1" dirty="0" smtClean="0"/>
          </a:p>
          <a:p>
            <a:r>
              <a:rPr lang="es-ES" sz="2800" b="1" u="sng" dirty="0" smtClean="0"/>
              <a:t>Disponibilidad.</a:t>
            </a:r>
            <a:r>
              <a:rPr lang="es-ES" sz="2800" b="1" dirty="0" smtClean="0"/>
              <a:t> </a:t>
            </a:r>
            <a:r>
              <a:rPr lang="es-ES" sz="2800" dirty="0" smtClean="0"/>
              <a:t>Dedicar tiempo a la familia, y en especial a nuestros hijos. </a:t>
            </a:r>
          </a:p>
          <a:p>
            <a:endParaRPr lang="es-ES" sz="2800" b="1" dirty="0" smtClean="0"/>
          </a:p>
          <a:p>
            <a:r>
              <a:rPr lang="es-ES" sz="2800" b="1" u="sng" dirty="0" smtClean="0"/>
              <a:t>Comunicación padres- hijos.</a:t>
            </a:r>
            <a:r>
              <a:rPr lang="es-ES" sz="2800" b="1" dirty="0" smtClean="0"/>
              <a:t> </a:t>
            </a:r>
            <a:r>
              <a:rPr lang="es-ES" sz="2800" dirty="0" smtClean="0"/>
              <a:t>Es importante generar comunicación con intereses comunes,  más allá de las “broncas”, las notas, etc.</a:t>
            </a:r>
          </a:p>
          <a:p>
            <a:endParaRPr lang="es-ES" sz="2800" dirty="0" smtClean="0"/>
          </a:p>
          <a:p>
            <a:r>
              <a:rPr lang="es-ES" sz="2800" dirty="0" smtClean="0"/>
              <a:t>Intentar </a:t>
            </a:r>
            <a:r>
              <a:rPr lang="es-ES" sz="2800" b="1" u="sng" dirty="0" smtClean="0"/>
              <a:t>no caer en la rutina</a:t>
            </a:r>
            <a:r>
              <a:rPr lang="es-ES" sz="2800" dirty="0" smtClean="0"/>
              <a:t> en las relaciones familiares.</a:t>
            </a:r>
            <a:endParaRPr lang="es-ES" sz="2800" dirty="0" smtClean="0">
              <a:latin typeface="Arial" charset="0"/>
              <a:cs typeface="Arial" charset="0"/>
            </a:endParaRPr>
          </a:p>
          <a:p>
            <a:endParaRPr lang="es-ES" sz="28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01216" y="53752"/>
            <a:ext cx="8229600" cy="121500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Cómo mejorarla en familia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2326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41168"/>
          </a:xfrm>
        </p:spPr>
        <p:txBody>
          <a:bodyPr>
            <a:normAutofit lnSpcReduction="10000"/>
          </a:bodyPr>
          <a:lstStyle/>
          <a:p>
            <a:pPr algn="just"/>
            <a:endParaRPr lang="es-ES" sz="2800" b="1" dirty="0" smtClean="0"/>
          </a:p>
          <a:p>
            <a:pPr algn="just"/>
            <a:r>
              <a:rPr lang="es-ES" sz="2800" dirty="0" smtClean="0"/>
              <a:t>Mantener el </a:t>
            </a:r>
            <a:r>
              <a:rPr lang="es-ES" sz="2800" b="1" u="sng" dirty="0" smtClean="0"/>
              <a:t>humor</a:t>
            </a:r>
            <a:r>
              <a:rPr lang="es-ES" sz="2800" dirty="0" smtClean="0"/>
              <a:t> en la familia.</a:t>
            </a:r>
          </a:p>
          <a:p>
            <a:pPr algn="just"/>
            <a:endParaRPr lang="es-ES" sz="2800" b="1" dirty="0" smtClean="0"/>
          </a:p>
          <a:p>
            <a:pPr algn="just"/>
            <a:r>
              <a:rPr lang="es-ES" sz="2800" b="1" u="sng" dirty="0" smtClean="0"/>
              <a:t>Coherencia entre los padres </a:t>
            </a:r>
            <a:r>
              <a:rPr lang="es-ES" sz="2800" dirty="0" smtClean="0"/>
              <a:t>y lo que se exige a los hijos. Para que los mensajes sean creíbles, es importante que los padres mantengan la coherencia entre lo que dicen y hacen. </a:t>
            </a:r>
          </a:p>
          <a:p>
            <a:pPr algn="just"/>
            <a:endParaRPr lang="es-ES" sz="2800" dirty="0" smtClean="0"/>
          </a:p>
          <a:p>
            <a:pPr algn="just"/>
            <a:r>
              <a:rPr lang="es-ES" sz="2800" b="1" u="sng" dirty="0" smtClean="0"/>
              <a:t>Aceptar nuestras limitaciones</a:t>
            </a:r>
            <a:r>
              <a:rPr lang="es-ES" sz="2800" dirty="0" smtClean="0"/>
              <a:t>. No criticar a los hijos, o compararlo con hermanos/amigos. Es mejor hablarlo aparte. </a:t>
            </a:r>
            <a:endParaRPr lang="es-ES" sz="2800" b="1" u="sng" dirty="0" smtClean="0"/>
          </a:p>
          <a:p>
            <a:pPr algn="just">
              <a:buNone/>
            </a:pPr>
            <a:endParaRPr lang="es-ES" sz="2800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01216" y="53752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Cómo mejorarla en familia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7824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4116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s-ES" sz="2800" b="1" dirty="0" smtClean="0"/>
          </a:p>
          <a:p>
            <a:pPr algn="just"/>
            <a:r>
              <a:rPr lang="es-ES" sz="2800" b="1" u="sng" dirty="0" smtClean="0"/>
              <a:t>Reconocer lo bueno </a:t>
            </a:r>
            <a:r>
              <a:rPr lang="es-ES" sz="2800" dirty="0" smtClean="0"/>
              <a:t>en nuestros hijos. </a:t>
            </a:r>
          </a:p>
          <a:p>
            <a:pPr algn="just"/>
            <a:endParaRPr lang="es-ES" sz="2800" b="1" u="sng" dirty="0" smtClean="0"/>
          </a:p>
          <a:p>
            <a:pPr algn="just"/>
            <a:r>
              <a:rPr lang="es-ES" sz="2800" b="1" u="sng" dirty="0" smtClean="0"/>
              <a:t>Estimular autonomía.</a:t>
            </a:r>
            <a:r>
              <a:rPr lang="es-ES" sz="2800" dirty="0" smtClean="0"/>
              <a:t> Dar responsabilidades acordes a la edad. </a:t>
            </a:r>
          </a:p>
          <a:p>
            <a:pPr algn="just"/>
            <a:endParaRPr lang="es-ES" sz="2800" b="1" u="sng" dirty="0" smtClean="0"/>
          </a:p>
          <a:p>
            <a:pPr algn="just"/>
            <a:r>
              <a:rPr lang="es-ES" sz="2800" b="1" u="sng" dirty="0" smtClean="0"/>
              <a:t>Aspiraciones altas pero realistas. </a:t>
            </a:r>
          </a:p>
          <a:p>
            <a:pPr algn="just"/>
            <a:endParaRPr lang="es-ES" sz="2800" b="1" u="sng" dirty="0" smtClean="0"/>
          </a:p>
          <a:p>
            <a:pPr algn="just">
              <a:buNone/>
            </a:pPr>
            <a:endParaRPr lang="es-ES" sz="2800" b="1" u="sng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01216" y="53752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Cómo mejorarla en familia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00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Bailamos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2044824"/>
          </a:xfrm>
        </p:spPr>
        <p:txBody>
          <a:bodyPr/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=abfrt66d7UY</a:t>
            </a:r>
          </a:p>
        </p:txBody>
      </p:sp>
    </p:spTree>
    <p:extLst>
      <p:ext uri="{BB962C8B-B14F-4D97-AF65-F5344CB8AC3E}">
        <p14:creationId xmlns:p14="http://schemas.microsoft.com/office/powerpoint/2010/main" val="6389746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4968552" cy="5141168"/>
          </a:xfrm>
        </p:spPr>
        <p:txBody>
          <a:bodyPr>
            <a:normAutofit/>
          </a:bodyPr>
          <a:lstStyle/>
          <a:p>
            <a:pPr>
              <a:buNone/>
            </a:pPr>
            <a:endParaRPr lang="es-ES_tradnl" sz="2800" dirty="0" smtClean="0"/>
          </a:p>
          <a:p>
            <a:pPr>
              <a:buNone/>
            </a:pPr>
            <a:r>
              <a:rPr lang="es-ES_tradnl" sz="2800" dirty="0" smtClean="0"/>
              <a:t>	</a:t>
            </a:r>
            <a:r>
              <a:rPr lang="es-ES_tradnl" sz="2800" b="1" u="sng" dirty="0" smtClean="0"/>
              <a:t>Autoestima Baja</a:t>
            </a:r>
            <a:r>
              <a:rPr lang="es-ES_tradnl" sz="2800" dirty="0" smtClean="0"/>
              <a:t>: La autoestima baja nos hace sentir inadecuados e infelices.</a:t>
            </a:r>
          </a:p>
          <a:p>
            <a:pPr>
              <a:buNone/>
            </a:pPr>
            <a:endParaRPr lang="es-ES_tradnl" sz="2800" dirty="0" smtClean="0"/>
          </a:p>
          <a:p>
            <a:pPr>
              <a:buNone/>
            </a:pPr>
            <a:r>
              <a:rPr lang="es-ES_tradnl" sz="2800" dirty="0" smtClean="0"/>
              <a:t>	</a:t>
            </a:r>
            <a:r>
              <a:rPr lang="es-ES_tradnl" sz="2800" b="1" u="sng" dirty="0" smtClean="0"/>
              <a:t>Autoestima Alta</a:t>
            </a:r>
            <a:r>
              <a:rPr lang="es-ES_tradnl" sz="2800" dirty="0" smtClean="0"/>
              <a:t>: Una autoestima demasiado alta deja de ser realista. Suele ser una manera de compensar una baja autoestima. </a:t>
            </a:r>
          </a:p>
          <a:p>
            <a:pPr>
              <a:buNone/>
            </a:pPr>
            <a:r>
              <a:rPr lang="es-ES_tradnl" sz="2800" dirty="0" smtClean="0"/>
              <a:t>	</a:t>
            </a:r>
            <a:endParaRPr lang="es-ES_tradnl" sz="28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359024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¿Qué es una sana autoestima?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  <p:pic>
        <p:nvPicPr>
          <p:cNvPr id="4098" name="Picture 2" descr="C:\Users\Yuri\Desktop\diferencias-baja-autoestima-alta-autoesti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124744"/>
            <a:ext cx="3347864" cy="2268699"/>
          </a:xfrm>
          <a:prstGeom prst="rect">
            <a:avLst/>
          </a:prstGeom>
          <a:noFill/>
        </p:spPr>
      </p:pic>
      <p:pic>
        <p:nvPicPr>
          <p:cNvPr id="4100" name="Picture 4" descr="C:\Users\Yuri\Desktop\AumentarLaAutoest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2" y="3223443"/>
            <a:ext cx="2781298" cy="3634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1328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844824"/>
            <a:ext cx="7992888" cy="4349080"/>
          </a:xfrm>
          <a:ln>
            <a:solidFill>
              <a:srgbClr val="FF660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Permitir que los niños hagan sus propias elecciones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Demostrar respeto hacia los esfuerzos del niño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No hacer demasiadas preguntas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No anticiparse a dar respuesta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Animar a los niños a emplear recursos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dirty="0" smtClean="0"/>
              <a:t>No quitar la esperanza</a:t>
            </a:r>
            <a:endParaRPr lang="es-ES_tradnl" sz="28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Fomentar la autonomía: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705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835696" y="44624"/>
            <a:ext cx="6624736" cy="1080120"/>
          </a:xfrm>
          <a:ln>
            <a:solidFill>
              <a:srgbClr val="E97117"/>
            </a:solidFill>
          </a:ln>
        </p:spPr>
        <p:txBody>
          <a:bodyPr>
            <a:normAutofit fontScale="90000"/>
          </a:bodyPr>
          <a:lstStyle/>
          <a:p>
            <a:pPr marL="514350" indent="-514350"/>
            <a:r>
              <a:rPr lang="es-ES_tradnl" sz="4000" dirty="0" smtClean="0">
                <a:solidFill>
                  <a:srgbClr val="E97117"/>
                </a:solidFill>
              </a:rPr>
              <a:t>1. Permitir </a:t>
            </a:r>
            <a:r>
              <a:rPr lang="es-ES_tradnl" sz="4000" dirty="0">
                <a:solidFill>
                  <a:srgbClr val="E97117"/>
                </a:solidFill>
              </a:rPr>
              <a:t>que los niños hagan sus propias elecciones</a:t>
            </a:r>
          </a:p>
        </p:txBody>
      </p:sp>
      <p:pic>
        <p:nvPicPr>
          <p:cNvPr id="6" name="Picture 5" descr="Captura de pantalla 2014-03-09 a la(s) 20.01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37900"/>
            <a:ext cx="6480720" cy="56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108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907704" y="188640"/>
            <a:ext cx="6984776" cy="1224136"/>
          </a:xfrm>
          <a:prstGeom prst="rect">
            <a:avLst/>
          </a:prstGeom>
          <a:ln>
            <a:solidFill>
              <a:srgbClr val="E97117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_tradnl" sz="4000" dirty="0">
                <a:solidFill>
                  <a:srgbClr val="E97117"/>
                </a:solidFill>
              </a:rPr>
              <a:t>2</a:t>
            </a:r>
            <a:r>
              <a:rPr lang="es-ES_tradnl" sz="4000" dirty="0" smtClean="0">
                <a:solidFill>
                  <a:srgbClr val="E97117"/>
                </a:solidFill>
              </a:rPr>
              <a:t>. Demostrar respeto hacia los esfuerzos del niño</a:t>
            </a:r>
            <a:endParaRPr lang="es-ES_tradnl" sz="4000" dirty="0">
              <a:solidFill>
                <a:srgbClr val="E97117"/>
              </a:solidFill>
            </a:endParaRPr>
          </a:p>
        </p:txBody>
      </p:sp>
      <p:pic>
        <p:nvPicPr>
          <p:cNvPr id="8" name="Picture 7" descr="Captura de pantalla 2014-03-09 a la(s) 20.0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430"/>
            <a:ext cx="6701284" cy="54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895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907704" y="188640"/>
            <a:ext cx="6624736" cy="1512168"/>
          </a:xfrm>
          <a:prstGeom prst="rect">
            <a:avLst/>
          </a:prstGeom>
          <a:ln>
            <a:solidFill>
              <a:srgbClr val="E9711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_tradnl" sz="4000" dirty="0" smtClean="0">
                <a:solidFill>
                  <a:srgbClr val="E97117"/>
                </a:solidFill>
              </a:rPr>
              <a:t>3. No hacer demasiadas preguntas</a:t>
            </a:r>
            <a:endParaRPr lang="es-ES_tradnl" sz="4000" dirty="0">
              <a:solidFill>
                <a:srgbClr val="E97117"/>
              </a:solidFill>
            </a:endParaRPr>
          </a:p>
        </p:txBody>
      </p:sp>
      <p:pic>
        <p:nvPicPr>
          <p:cNvPr id="2" name="Picture 1" descr="Captura de pantalla 2014-03-09 a la(s) 20.0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2856"/>
            <a:ext cx="6896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74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0697" y="1905000"/>
            <a:ext cx="8100392" cy="4525963"/>
          </a:xfrm>
        </p:spPr>
        <p:txBody>
          <a:bodyPr>
            <a:normAutofit lnSpcReduction="10000"/>
          </a:bodyPr>
          <a:lstStyle/>
          <a:p>
            <a:r>
              <a:rPr lang="es-ES_tradnl" b="1" dirty="0" smtClean="0">
                <a:latin typeface="Palatino"/>
                <a:cs typeface="Palatino"/>
              </a:rPr>
              <a:t>Si nuestro modelo familiar es positivo:</a:t>
            </a:r>
          </a:p>
          <a:p>
            <a:pPr lvl="1"/>
            <a:r>
              <a:rPr lang="es-ES_tradnl" sz="2000" dirty="0" smtClean="0">
                <a:latin typeface="Palatino"/>
                <a:cs typeface="Palatino"/>
              </a:rPr>
              <a:t>Tenderemos a repetirlo y a mejorarlo.</a:t>
            </a:r>
          </a:p>
          <a:p>
            <a:pPr lvl="1">
              <a:buNone/>
            </a:pPr>
            <a:endParaRPr lang="es-ES_tradnl" dirty="0" smtClean="0">
              <a:latin typeface="Palatino"/>
              <a:cs typeface="Palatino"/>
            </a:endParaRPr>
          </a:p>
          <a:p>
            <a:r>
              <a:rPr lang="es-ES_tradnl" b="1" dirty="0" smtClean="0">
                <a:latin typeface="Palatino"/>
                <a:cs typeface="Palatino"/>
              </a:rPr>
              <a:t>Si nuestro modelo familiar es negativo:</a:t>
            </a:r>
          </a:p>
          <a:p>
            <a:pPr lvl="1"/>
            <a:r>
              <a:rPr lang="es-ES_tradnl" sz="2000" dirty="0" smtClean="0">
                <a:latin typeface="Palatino"/>
                <a:cs typeface="Palatino"/>
              </a:rPr>
              <a:t>Tenderemos a repetirlo (patológico)</a:t>
            </a:r>
            <a:endParaRPr lang="es-ES_tradnl" sz="2000" dirty="0">
              <a:latin typeface="Palatino"/>
              <a:cs typeface="Palatino"/>
            </a:endParaRPr>
          </a:p>
          <a:p>
            <a:pPr lvl="1"/>
            <a:r>
              <a:rPr lang="es-ES_tradnl" sz="2000" dirty="0">
                <a:latin typeface="Palatino"/>
                <a:cs typeface="Palatino"/>
              </a:rPr>
              <a:t>A</a:t>
            </a:r>
            <a:r>
              <a:rPr lang="es-ES_tradnl" sz="2000" dirty="0" smtClean="0">
                <a:latin typeface="Palatino"/>
                <a:cs typeface="Palatino"/>
              </a:rPr>
              <a:t> buscar uno opuesto (poco saludable) </a:t>
            </a:r>
            <a:endParaRPr lang="es-ES_tradnl" sz="2000" dirty="0">
              <a:latin typeface="Palatino"/>
              <a:cs typeface="Palatino"/>
            </a:endParaRPr>
          </a:p>
          <a:p>
            <a:pPr lvl="1"/>
            <a:r>
              <a:rPr lang="es-ES_tradnl" sz="2000" dirty="0">
                <a:latin typeface="Palatino"/>
                <a:cs typeface="Palatino"/>
              </a:rPr>
              <a:t>A</a:t>
            </a:r>
            <a:r>
              <a:rPr lang="es-ES_tradnl" sz="2000" dirty="0" smtClean="0">
                <a:latin typeface="Palatino"/>
                <a:cs typeface="Palatino"/>
              </a:rPr>
              <a:t> crear uno nuevo con libertad de decisión (muy saludable).</a:t>
            </a:r>
          </a:p>
          <a:p>
            <a:pPr lvl="1">
              <a:buNone/>
            </a:pPr>
            <a:endParaRPr lang="es-ES_tradnl" dirty="0" smtClean="0">
              <a:latin typeface="Palatino"/>
              <a:cs typeface="Palatino"/>
            </a:endParaRPr>
          </a:p>
          <a:p>
            <a:pPr marL="0" lvl="1" indent="0" algn="ctr">
              <a:buNone/>
            </a:pPr>
            <a:r>
              <a:rPr lang="es-ES_tradnl" sz="2400" b="1" u="sng" dirty="0" smtClean="0">
                <a:latin typeface="Palatino"/>
                <a:cs typeface="Palatino"/>
              </a:rPr>
              <a:t>Por esta razón es tan importante conocer de dónde venimos, nuestra familia de origen, para ser libres de escoger a dónde queremos ir.</a:t>
            </a:r>
            <a:endParaRPr lang="es-ES_tradnl" sz="2400" b="1" u="sng" dirty="0">
              <a:latin typeface="Palatino"/>
              <a:cs typeface="Palatino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259942" y="533400"/>
            <a:ext cx="69003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smtClean="0">
                <a:solidFill>
                  <a:srgbClr val="FF0000"/>
                </a:solidFill>
                <a:latin typeface="Palatino"/>
                <a:ea typeface="+mj-ea"/>
                <a:cs typeface="Palatino"/>
              </a:rPr>
              <a:t>La familia de origen</a:t>
            </a:r>
            <a:endParaRPr kumimoji="0" lang="es-ES_tradnl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"/>
              <a:ea typeface="+mj-ea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970930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331640" y="332656"/>
            <a:ext cx="6624736" cy="1512168"/>
          </a:xfrm>
          <a:prstGeom prst="rect">
            <a:avLst/>
          </a:prstGeom>
          <a:ln>
            <a:solidFill>
              <a:srgbClr val="E9711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_tradnl" sz="4000" dirty="0">
                <a:solidFill>
                  <a:srgbClr val="E97117"/>
                </a:solidFill>
              </a:rPr>
              <a:t>4</a:t>
            </a:r>
            <a:r>
              <a:rPr lang="es-ES_tradnl" sz="4000" dirty="0" smtClean="0">
                <a:solidFill>
                  <a:srgbClr val="E97117"/>
                </a:solidFill>
              </a:rPr>
              <a:t>. No anticiparse a dar respuestas</a:t>
            </a:r>
            <a:endParaRPr lang="es-ES_tradnl" sz="4000" dirty="0">
              <a:solidFill>
                <a:srgbClr val="E97117"/>
              </a:solidFill>
            </a:endParaRPr>
          </a:p>
        </p:txBody>
      </p:sp>
      <p:pic>
        <p:nvPicPr>
          <p:cNvPr id="2" name="Picture 1" descr="Captura de pantalla 2014-03-09 a la(s) 20.03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6972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05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907704" y="188640"/>
            <a:ext cx="6624736" cy="1512168"/>
          </a:xfrm>
          <a:prstGeom prst="rect">
            <a:avLst/>
          </a:prstGeom>
          <a:ln>
            <a:solidFill>
              <a:srgbClr val="E9711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_tradnl" sz="4000" dirty="0" smtClean="0">
                <a:solidFill>
                  <a:srgbClr val="E97117"/>
                </a:solidFill>
              </a:rPr>
              <a:t>5. Animar a los niños a emplear recursos fuera</a:t>
            </a:r>
            <a:endParaRPr lang="es-ES_tradnl" sz="4000" dirty="0">
              <a:solidFill>
                <a:srgbClr val="E97117"/>
              </a:solidFill>
            </a:endParaRPr>
          </a:p>
        </p:txBody>
      </p:sp>
      <p:pic>
        <p:nvPicPr>
          <p:cNvPr id="3" name="Picture 2" descr="Captura de pantalla 2014-03-09 a la(s) 20.1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0888"/>
            <a:ext cx="65151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08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907704" y="188640"/>
            <a:ext cx="6624736" cy="936104"/>
          </a:xfrm>
          <a:prstGeom prst="rect">
            <a:avLst/>
          </a:prstGeom>
          <a:ln>
            <a:solidFill>
              <a:srgbClr val="E9711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_tradnl" sz="4000" dirty="0">
                <a:solidFill>
                  <a:srgbClr val="E97117"/>
                </a:solidFill>
              </a:rPr>
              <a:t>6</a:t>
            </a:r>
            <a:r>
              <a:rPr lang="es-ES_tradnl" sz="4000" dirty="0" smtClean="0">
                <a:solidFill>
                  <a:srgbClr val="E97117"/>
                </a:solidFill>
              </a:rPr>
              <a:t>. No quitar la esperanza</a:t>
            </a:r>
            <a:endParaRPr lang="es-ES_tradnl" sz="4000" dirty="0">
              <a:solidFill>
                <a:srgbClr val="E97117"/>
              </a:solidFill>
            </a:endParaRPr>
          </a:p>
        </p:txBody>
      </p:sp>
      <p:pic>
        <p:nvPicPr>
          <p:cNvPr id="2" name="Picture 1" descr="Captura de pantalla 2014-03-09 a la(s) 20.0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035800" cy="25908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259632" y="4797152"/>
            <a:ext cx="6624736" cy="936104"/>
          </a:xfrm>
          <a:prstGeom prst="rect">
            <a:avLst/>
          </a:prstGeom>
          <a:ln>
            <a:solidFill>
              <a:srgbClr val="E97117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s-ES_tradnl" sz="4000" dirty="0" smtClean="0"/>
              <a:t>Al tratar de proteger a los niños/as de una decepción, les impedimos que esperen, sueñen y luchen.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34045165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707088" cy="1575048"/>
          </a:xfrm>
        </p:spPr>
        <p:txBody>
          <a:bodyPr>
            <a:normAutofit/>
          </a:bodyPr>
          <a:lstStyle/>
          <a:p>
            <a:r>
              <a:rPr lang="es-ES_tradnl" sz="5000" b="1" dirty="0" smtClean="0">
                <a:solidFill>
                  <a:srgbClr val="E97117"/>
                </a:solidFill>
              </a:rPr>
              <a:t>CONVIVENCIA EN CASA</a:t>
            </a:r>
            <a:endParaRPr lang="es-ES_tradnl" sz="5000" b="1" dirty="0">
              <a:solidFill>
                <a:srgbClr val="E97117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6005501" cy="40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2379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792088"/>
          </a:xfrm>
        </p:spPr>
        <p:txBody>
          <a:bodyPr>
            <a:normAutofit/>
          </a:bodyPr>
          <a:lstStyle/>
          <a:p>
            <a:endParaRPr lang="es-ES_tradnl" sz="3800" b="1" dirty="0">
              <a:solidFill>
                <a:srgbClr val="FF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2132856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Huevos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zanahorias</a:t>
            </a:r>
            <a:r>
              <a:rPr lang="en-US" sz="3200" b="1" dirty="0" smtClean="0"/>
              <a:t> y </a:t>
            </a:r>
            <a:r>
              <a:rPr lang="en-US" sz="3200" b="1" dirty="0" err="1" smtClean="0"/>
              <a:t>granos</a:t>
            </a:r>
            <a:r>
              <a:rPr lang="en-US" sz="3200" b="1" dirty="0" smtClean="0"/>
              <a:t> de café, Manuel Ibáñez</a:t>
            </a:r>
          </a:p>
          <a:p>
            <a:endParaRPr lang="en-US" sz="2400" b="1" dirty="0"/>
          </a:p>
          <a:p>
            <a:r>
              <a:rPr lang="en-US" sz="2400" b="1" dirty="0" smtClean="0"/>
              <a:t>http</a:t>
            </a:r>
            <a:r>
              <a:rPr lang="en-US" sz="2400" b="1" dirty="0"/>
              <a:t>://</a:t>
            </a:r>
            <a:r>
              <a:rPr lang="en-US" sz="2400" b="1" dirty="0" err="1"/>
              <a:t>www.youtube.com</a:t>
            </a:r>
            <a:r>
              <a:rPr lang="en-US" sz="2400" b="1" dirty="0"/>
              <a:t>/</a:t>
            </a:r>
            <a:r>
              <a:rPr lang="en-US" sz="2400" b="1" dirty="0" err="1"/>
              <a:t>watch?v</a:t>
            </a:r>
            <a:r>
              <a:rPr lang="en-US" sz="2400" b="1" dirty="0"/>
              <a:t>=K9DD20aiNj0</a:t>
            </a:r>
          </a:p>
        </p:txBody>
      </p:sp>
    </p:spTree>
    <p:extLst>
      <p:ext uri="{BB962C8B-B14F-4D97-AF65-F5344CB8AC3E}">
        <p14:creationId xmlns:p14="http://schemas.microsoft.com/office/powerpoint/2010/main" val="41667812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necta\Pictures\el ejemplo tiene mas fuerza que las reg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72808" cy="575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669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5978"/>
          </a:xfrm>
        </p:spPr>
        <p:txBody>
          <a:bodyPr/>
          <a:lstStyle/>
          <a:p>
            <a:r>
              <a:rPr lang="en-US" b="1" dirty="0" err="1" smtClean="0">
                <a:solidFill>
                  <a:srgbClr val="FF6600"/>
                </a:solidFill>
              </a:rPr>
              <a:t>Estilos</a:t>
            </a:r>
            <a:r>
              <a:rPr lang="en-US" b="1" dirty="0" smtClean="0">
                <a:solidFill>
                  <a:srgbClr val="FF6600"/>
                </a:solidFill>
              </a:rPr>
              <a:t> de </a:t>
            </a:r>
            <a:r>
              <a:rPr lang="en-US" b="1" dirty="0" err="1">
                <a:solidFill>
                  <a:srgbClr val="FF6600"/>
                </a:solidFill>
              </a:rPr>
              <a:t>C</a:t>
            </a:r>
            <a:r>
              <a:rPr lang="en-US" b="1" dirty="0" err="1" smtClean="0">
                <a:solidFill>
                  <a:srgbClr val="FF6600"/>
                </a:solidFill>
              </a:rPr>
              <a:t>rianza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87971"/>
            <a:ext cx="7704856" cy="495511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Es</a:t>
            </a:r>
            <a:r>
              <a:rPr lang="en-US" sz="2400" dirty="0" smtClean="0"/>
              <a:t> la forma en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familia</a:t>
            </a:r>
            <a:r>
              <a:rPr lang="en-US" sz="2400" dirty="0" smtClean="0"/>
              <a:t> </a:t>
            </a:r>
            <a:r>
              <a:rPr lang="en-US" sz="2400" dirty="0" err="1" smtClean="0"/>
              <a:t>educa</a:t>
            </a:r>
            <a:r>
              <a:rPr lang="en-US" sz="2400" dirty="0" smtClean="0"/>
              <a:t> a </a:t>
            </a:r>
            <a:r>
              <a:rPr lang="en-US" sz="2400" dirty="0" err="1" smtClean="0"/>
              <a:t>sus</a:t>
            </a:r>
            <a:r>
              <a:rPr lang="en-US" sz="2400" dirty="0" smtClean="0"/>
              <a:t> </a:t>
            </a:r>
            <a:r>
              <a:rPr lang="en-US" sz="2400" dirty="0" err="1" smtClean="0"/>
              <a:t>hijos</a:t>
            </a:r>
            <a:r>
              <a:rPr lang="en-US" sz="2400" dirty="0" smtClean="0"/>
              <a:t>/as. </a:t>
            </a:r>
          </a:p>
          <a:p>
            <a:pPr marL="0" indent="0">
              <a:buNone/>
            </a:pPr>
            <a:r>
              <a:rPr lang="en-US" sz="2400" dirty="0" err="1" smtClean="0"/>
              <a:t>Estas</a:t>
            </a:r>
            <a:r>
              <a:rPr lang="en-US" sz="2400" dirty="0" smtClean="0"/>
              <a:t> </a:t>
            </a:r>
            <a:r>
              <a:rPr lang="en-US" sz="2400" dirty="0" err="1" smtClean="0"/>
              <a:t>serían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principales</a:t>
            </a:r>
            <a:r>
              <a:rPr lang="en-US" sz="2400" dirty="0" smtClean="0"/>
              <a:t> </a:t>
            </a:r>
            <a:r>
              <a:rPr lang="en-US" sz="2400" dirty="0" err="1" smtClean="0"/>
              <a:t>consecuencias</a:t>
            </a:r>
            <a:r>
              <a:rPr lang="en-US" sz="2400" dirty="0" smtClean="0"/>
              <a:t> de los </a:t>
            </a:r>
            <a:r>
              <a:rPr lang="en-US" sz="2400" dirty="0" err="1" smtClean="0"/>
              <a:t>estilos</a:t>
            </a:r>
            <a:r>
              <a:rPr lang="en-US" sz="2400" dirty="0" smtClean="0"/>
              <a:t> de </a:t>
            </a:r>
            <a:r>
              <a:rPr lang="en-US" sz="2400" dirty="0" err="1" smtClean="0"/>
              <a:t>ciranza</a:t>
            </a:r>
            <a:r>
              <a:rPr lang="en-US" sz="2400" dirty="0" smtClean="0"/>
              <a:t>:</a:t>
            </a:r>
          </a:p>
          <a:p>
            <a:endParaRPr lang="en-US" sz="1800" dirty="0" smtClean="0"/>
          </a:p>
          <a:p>
            <a:pPr lvl="1"/>
            <a:r>
              <a:rPr lang="en-US" sz="1800" b="1" dirty="0" err="1"/>
              <a:t>E</a:t>
            </a:r>
            <a:r>
              <a:rPr lang="en-US" sz="1800" b="1" dirty="0" err="1" smtClean="0"/>
              <a:t>stilo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autoritario</a:t>
            </a:r>
            <a:r>
              <a:rPr lang="en-US" sz="1800" dirty="0" smtClean="0"/>
              <a:t>: genera </a:t>
            </a:r>
            <a:r>
              <a:rPr lang="en-US" sz="1800" dirty="0" err="1" smtClean="0"/>
              <a:t>sentimientos</a:t>
            </a:r>
            <a:r>
              <a:rPr lang="en-US" sz="1800" dirty="0" smtClean="0"/>
              <a:t> de </a:t>
            </a:r>
            <a:r>
              <a:rPr lang="en-US" sz="1800" dirty="0" err="1" smtClean="0"/>
              <a:t>impotencia</a:t>
            </a:r>
            <a:r>
              <a:rPr lang="en-US" sz="1800" dirty="0" smtClean="0"/>
              <a:t> y </a:t>
            </a:r>
            <a:r>
              <a:rPr lang="en-US" sz="1800" dirty="0" err="1" smtClean="0"/>
              <a:t>rabia</a:t>
            </a:r>
            <a:r>
              <a:rPr lang="en-US" sz="1800" dirty="0" smtClean="0"/>
              <a:t>. </a:t>
            </a:r>
            <a:r>
              <a:rPr lang="en-US" sz="1800" dirty="0"/>
              <a:t>L</a:t>
            </a:r>
            <a:r>
              <a:rPr lang="en-US" sz="1800" dirty="0" smtClean="0"/>
              <a:t>os </a:t>
            </a:r>
            <a:r>
              <a:rPr lang="en-US" sz="1800" dirty="0" err="1" smtClean="0"/>
              <a:t>niños</a:t>
            </a:r>
            <a:r>
              <a:rPr lang="en-US" sz="1800" dirty="0" smtClean="0"/>
              <a:t>/as </a:t>
            </a:r>
            <a:r>
              <a:rPr lang="en-US" sz="1800" dirty="0" err="1" smtClean="0"/>
              <a:t>suelen</a:t>
            </a:r>
            <a:r>
              <a:rPr lang="en-US" sz="1800" dirty="0" smtClean="0"/>
              <a:t> </a:t>
            </a:r>
            <a:r>
              <a:rPr lang="en-US" sz="1800" dirty="0" err="1" smtClean="0"/>
              <a:t>optar</a:t>
            </a:r>
            <a:r>
              <a:rPr lang="en-US" sz="1800" dirty="0" smtClean="0"/>
              <a:t> </a:t>
            </a: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sumisión</a:t>
            </a:r>
            <a:r>
              <a:rPr lang="en-US" sz="1800" dirty="0" smtClean="0"/>
              <a:t> o </a:t>
            </a:r>
            <a:r>
              <a:rPr lang="en-US" sz="1800" dirty="0" err="1" smtClean="0"/>
              <a:t>por</a:t>
            </a:r>
            <a:r>
              <a:rPr lang="en-US" sz="1800" dirty="0" smtClean="0"/>
              <a:t> el </a:t>
            </a:r>
            <a:r>
              <a:rPr lang="en-US" sz="1800" dirty="0" err="1" smtClean="0"/>
              <a:t>contrario</a:t>
            </a:r>
            <a:r>
              <a:rPr lang="en-US" sz="1800" dirty="0" smtClean="0"/>
              <a:t> </a:t>
            </a:r>
            <a:r>
              <a:rPr lang="en-US" sz="1800" dirty="0" err="1" smtClean="0"/>
              <a:t>muestren</a:t>
            </a:r>
            <a:r>
              <a:rPr lang="en-US" sz="1800" dirty="0" smtClean="0"/>
              <a:t>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conducta</a:t>
            </a:r>
            <a:r>
              <a:rPr lang="en-US" sz="1800" dirty="0" smtClean="0"/>
              <a:t> </a:t>
            </a:r>
            <a:r>
              <a:rPr lang="en-US" sz="1800" dirty="0" err="1" smtClean="0"/>
              <a:t>rebelde</a:t>
            </a:r>
            <a:r>
              <a:rPr lang="en-US" sz="1800" dirty="0" smtClean="0"/>
              <a:t> y </a:t>
            </a:r>
            <a:r>
              <a:rPr lang="en-US" sz="1800" dirty="0" err="1" smtClean="0"/>
              <a:t>huidiza</a:t>
            </a:r>
            <a:r>
              <a:rPr lang="en-US" sz="1800" dirty="0" smtClean="0"/>
              <a:t>.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b="1" dirty="0" err="1" smtClean="0"/>
              <a:t>Estilo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permisivo</a:t>
            </a:r>
            <a:r>
              <a:rPr lang="en-US" sz="1800" b="1" dirty="0" smtClean="0"/>
              <a:t>: </a:t>
            </a:r>
            <a:r>
              <a:rPr lang="en-US" sz="1800" dirty="0" err="1" smtClean="0"/>
              <a:t>crea</a:t>
            </a:r>
            <a:r>
              <a:rPr lang="en-US" sz="1800" dirty="0" smtClean="0"/>
              <a:t> </a:t>
            </a:r>
            <a:r>
              <a:rPr lang="en-US" sz="1800" dirty="0" err="1" smtClean="0"/>
              <a:t>niños</a:t>
            </a:r>
            <a:r>
              <a:rPr lang="en-US" sz="1800" dirty="0" smtClean="0"/>
              <a:t>/as con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imagen</a:t>
            </a:r>
            <a:r>
              <a:rPr lang="en-US" sz="1800" dirty="0" smtClean="0"/>
              <a:t> </a:t>
            </a:r>
            <a:r>
              <a:rPr lang="en-US" sz="1800" dirty="0" err="1" smtClean="0"/>
              <a:t>distorsionada</a:t>
            </a:r>
            <a:r>
              <a:rPr lang="en-US" sz="1800" dirty="0" smtClean="0"/>
              <a:t> de </a:t>
            </a:r>
            <a:r>
              <a:rPr lang="en-US" sz="1800" dirty="0" err="1" smtClean="0"/>
              <a:t>cómo</a:t>
            </a:r>
            <a:r>
              <a:rPr lang="en-US" sz="1800" dirty="0" smtClean="0"/>
              <a:t> </a:t>
            </a:r>
            <a:r>
              <a:rPr lang="en-US" sz="1800" dirty="0" err="1" smtClean="0"/>
              <a:t>funciona</a:t>
            </a:r>
            <a:r>
              <a:rPr lang="en-US" sz="1800" dirty="0" smtClean="0"/>
              <a:t> el </a:t>
            </a:r>
            <a:r>
              <a:rPr lang="en-US" sz="1800" dirty="0" err="1" smtClean="0"/>
              <a:t>mundo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le </a:t>
            </a:r>
            <a:r>
              <a:rPr lang="en-US" sz="1800" dirty="0" err="1" smtClean="0"/>
              <a:t>rodea</a:t>
            </a:r>
            <a:r>
              <a:rPr lang="en-US" sz="1800" dirty="0" smtClean="0"/>
              <a:t>. </a:t>
            </a:r>
            <a:r>
              <a:rPr lang="en-US" sz="1800" dirty="0" err="1" smtClean="0"/>
              <a:t>Tienden</a:t>
            </a:r>
            <a:r>
              <a:rPr lang="en-US" sz="1800" dirty="0" smtClean="0"/>
              <a:t> a </a:t>
            </a:r>
            <a:r>
              <a:rPr lang="en-US" sz="1800" dirty="0" err="1" smtClean="0"/>
              <a:t>ser</a:t>
            </a:r>
            <a:r>
              <a:rPr lang="en-US" sz="1800" dirty="0" smtClean="0"/>
              <a:t> </a:t>
            </a:r>
            <a:r>
              <a:rPr lang="en-US" sz="1800" dirty="0" err="1" smtClean="0"/>
              <a:t>exigentes</a:t>
            </a:r>
            <a:r>
              <a:rPr lang="en-US" sz="1800" dirty="0" smtClean="0"/>
              <a:t> con los </a:t>
            </a:r>
            <a:r>
              <a:rPr lang="en-US" sz="1800" dirty="0" err="1" smtClean="0"/>
              <a:t>demas</a:t>
            </a:r>
            <a:r>
              <a:rPr lang="en-US" sz="1800" dirty="0" smtClean="0"/>
              <a:t>, </a:t>
            </a:r>
            <a:r>
              <a:rPr lang="en-US" sz="1800" dirty="0" err="1" smtClean="0"/>
              <a:t>pero</a:t>
            </a:r>
            <a:r>
              <a:rPr lang="en-US" sz="1800" dirty="0" smtClean="0"/>
              <a:t> no </a:t>
            </a:r>
            <a:r>
              <a:rPr lang="en-US" sz="1800" dirty="0" err="1" smtClean="0"/>
              <a:t>cuestionan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</a:t>
            </a:r>
            <a:r>
              <a:rPr lang="en-US" sz="1800" dirty="0" err="1" smtClean="0"/>
              <a:t>propia</a:t>
            </a:r>
            <a:r>
              <a:rPr lang="en-US" sz="1800" dirty="0" smtClean="0"/>
              <a:t> </a:t>
            </a:r>
            <a:r>
              <a:rPr lang="en-US" sz="1800" dirty="0" err="1" smtClean="0"/>
              <a:t>conducta</a:t>
            </a:r>
            <a:r>
              <a:rPr lang="en-US" sz="1800" dirty="0" smtClean="0"/>
              <a:t>. </a:t>
            </a:r>
            <a:r>
              <a:rPr lang="en-US" sz="1800" dirty="0" err="1" smtClean="0"/>
              <a:t>Falta</a:t>
            </a:r>
            <a:r>
              <a:rPr lang="en-US" sz="1800" dirty="0" smtClean="0"/>
              <a:t> de </a:t>
            </a:r>
            <a:r>
              <a:rPr lang="en-US" sz="1800" dirty="0" err="1" smtClean="0"/>
              <a:t>límites</a:t>
            </a:r>
            <a:r>
              <a:rPr lang="en-US" sz="1800" dirty="0" smtClean="0"/>
              <a:t> en </a:t>
            </a:r>
            <a:r>
              <a:rPr lang="en-US" sz="1800" dirty="0" err="1" smtClean="0"/>
              <a:t>su</a:t>
            </a:r>
            <a:r>
              <a:rPr lang="en-US" sz="1800" dirty="0" smtClean="0"/>
              <a:t> </a:t>
            </a:r>
            <a:r>
              <a:rPr lang="en-US" sz="1800" dirty="0" err="1" smtClean="0"/>
              <a:t>crianza</a:t>
            </a:r>
            <a:r>
              <a:rPr lang="en-US" sz="1800" dirty="0" smtClean="0"/>
              <a:t>. Baja </a:t>
            </a:r>
            <a:r>
              <a:rPr lang="en-US" sz="1800" dirty="0" err="1" smtClean="0"/>
              <a:t>tolerancia</a:t>
            </a:r>
            <a:r>
              <a:rPr lang="en-US" sz="1800" dirty="0" smtClean="0"/>
              <a:t> a la </a:t>
            </a:r>
            <a:r>
              <a:rPr lang="en-US" sz="1800" dirty="0" err="1" smtClean="0"/>
              <a:t>frustración</a:t>
            </a:r>
            <a:r>
              <a:rPr lang="en-US" sz="1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44918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6600"/>
                </a:solidFill>
              </a:rPr>
              <a:t>Estilos</a:t>
            </a:r>
            <a:r>
              <a:rPr lang="en-US" b="1" dirty="0" smtClean="0">
                <a:solidFill>
                  <a:srgbClr val="FF6600"/>
                </a:solidFill>
              </a:rPr>
              <a:t> de </a:t>
            </a:r>
            <a:r>
              <a:rPr lang="en-US" b="1" dirty="0" err="1" smtClean="0">
                <a:solidFill>
                  <a:srgbClr val="FF6600"/>
                </a:solidFill>
              </a:rPr>
              <a:t>crianza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2193"/>
            <a:ext cx="8229600" cy="4525963"/>
          </a:xfrm>
        </p:spPr>
        <p:txBody>
          <a:bodyPr/>
          <a:lstStyle/>
          <a:p>
            <a:pPr lvl="1"/>
            <a:r>
              <a:rPr lang="en-US" sz="2000" b="1" dirty="0" err="1"/>
              <a:t>Estilo</a:t>
            </a:r>
            <a:r>
              <a:rPr lang="en-US" sz="2000" b="1" dirty="0"/>
              <a:t> </a:t>
            </a:r>
            <a:r>
              <a:rPr lang="en-US" sz="2000" b="1" dirty="0" err="1"/>
              <a:t>negligente</a:t>
            </a:r>
            <a:r>
              <a:rPr lang="en-US" sz="2000" b="1" dirty="0"/>
              <a:t>: </a:t>
            </a:r>
            <a:r>
              <a:rPr lang="en-US" sz="2000" dirty="0" err="1"/>
              <a:t>niños</a:t>
            </a:r>
            <a:r>
              <a:rPr lang="en-US" sz="2000" dirty="0"/>
              <a:t>/as </a:t>
            </a:r>
            <a:r>
              <a:rPr lang="en-US" sz="2000" dirty="0" err="1"/>
              <a:t>que</a:t>
            </a:r>
            <a:r>
              <a:rPr lang="en-US" sz="2000" dirty="0"/>
              <a:t> </a:t>
            </a:r>
            <a:r>
              <a:rPr lang="en-US" sz="2000" dirty="0" err="1"/>
              <a:t>pueden</a:t>
            </a:r>
            <a:r>
              <a:rPr lang="en-US" sz="2000" dirty="0"/>
              <a:t> </a:t>
            </a:r>
            <a:r>
              <a:rPr lang="en-US" sz="2000" dirty="0" err="1"/>
              <a:t>estar</a:t>
            </a:r>
            <a:r>
              <a:rPr lang="en-US" sz="2000" dirty="0"/>
              <a:t> </a:t>
            </a:r>
            <a:r>
              <a:rPr lang="en-US" sz="2000" dirty="0" err="1"/>
              <a:t>expuestos</a:t>
            </a:r>
            <a:r>
              <a:rPr lang="en-US" sz="2000" dirty="0"/>
              <a:t> a </a:t>
            </a:r>
            <a:r>
              <a:rPr lang="en-US" sz="2000" dirty="0" err="1"/>
              <a:t>situaciones</a:t>
            </a:r>
            <a:r>
              <a:rPr lang="en-US" sz="2000" dirty="0"/>
              <a:t> </a:t>
            </a:r>
            <a:r>
              <a:rPr lang="en-US" sz="2000" dirty="0" err="1"/>
              <a:t>peligrosas</a:t>
            </a:r>
            <a:r>
              <a:rPr lang="en-US" sz="2000" dirty="0"/>
              <a:t> </a:t>
            </a:r>
            <a:r>
              <a:rPr lang="en-US" sz="2000" dirty="0" err="1"/>
              <a:t>porque</a:t>
            </a:r>
            <a:r>
              <a:rPr lang="en-US" sz="2000" dirty="0"/>
              <a:t> no </a:t>
            </a:r>
            <a:r>
              <a:rPr lang="en-US" sz="2000" dirty="0" err="1"/>
              <a:t>cuentan</a:t>
            </a:r>
            <a:r>
              <a:rPr lang="en-US" sz="2000" dirty="0"/>
              <a:t> con la </a:t>
            </a:r>
            <a:r>
              <a:rPr lang="en-US" sz="2000" dirty="0" err="1"/>
              <a:t>supervisión</a:t>
            </a:r>
            <a:r>
              <a:rPr lang="en-US" sz="2000" dirty="0"/>
              <a:t> o el </a:t>
            </a:r>
            <a:r>
              <a:rPr lang="en-US" sz="2000" dirty="0" err="1" smtClean="0"/>
              <a:t>apoyo</a:t>
            </a:r>
            <a:r>
              <a:rPr lang="en-US" sz="2000" dirty="0" smtClean="0"/>
              <a:t> </a:t>
            </a:r>
            <a:r>
              <a:rPr lang="en-US" sz="2000" dirty="0" err="1"/>
              <a:t>necesarios</a:t>
            </a:r>
            <a:r>
              <a:rPr lang="en-US" sz="2000" dirty="0"/>
              <a:t> de </a:t>
            </a:r>
            <a:r>
              <a:rPr lang="en-US" sz="2000" dirty="0" err="1"/>
              <a:t>su</a:t>
            </a:r>
            <a:r>
              <a:rPr lang="en-US" sz="2000" dirty="0"/>
              <a:t> padre o </a:t>
            </a:r>
            <a:r>
              <a:rPr lang="en-US" sz="2000" dirty="0" err="1"/>
              <a:t>madre</a:t>
            </a:r>
            <a:r>
              <a:rPr lang="en-US" sz="2000" dirty="0"/>
              <a:t>. </a:t>
            </a:r>
            <a:r>
              <a:rPr lang="en-US" sz="2000" dirty="0" err="1"/>
              <a:t>Presentan</a:t>
            </a:r>
            <a:r>
              <a:rPr lang="en-US" sz="2000" dirty="0"/>
              <a:t> </a:t>
            </a:r>
            <a:r>
              <a:rPr lang="en-US" sz="2000" dirty="0" err="1"/>
              <a:t>problemas</a:t>
            </a:r>
            <a:r>
              <a:rPr lang="en-US" sz="2000" dirty="0"/>
              <a:t> de </a:t>
            </a:r>
            <a:r>
              <a:rPr lang="en-US" sz="2000" dirty="0" err="1"/>
              <a:t>autorregulación</a:t>
            </a:r>
            <a:r>
              <a:rPr lang="en-US" sz="2000" dirty="0"/>
              <a:t> </a:t>
            </a:r>
            <a:r>
              <a:rPr lang="en-US" sz="2000" dirty="0" err="1"/>
              <a:t>emocional</a:t>
            </a:r>
            <a:r>
              <a:rPr lang="en-US" sz="2000" dirty="0" smtClean="0"/>
              <a:t>.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 err="1"/>
              <a:t>Estilo</a:t>
            </a:r>
            <a:r>
              <a:rPr lang="en-US" sz="2000" b="1" dirty="0"/>
              <a:t> </a:t>
            </a:r>
            <a:r>
              <a:rPr lang="en-US" sz="2000" b="1" dirty="0" err="1"/>
              <a:t>sopreprotector</a:t>
            </a:r>
            <a:r>
              <a:rPr lang="en-US" sz="2000" b="1" dirty="0"/>
              <a:t>: </a:t>
            </a:r>
            <a:r>
              <a:rPr lang="en-US" sz="2000" dirty="0" err="1"/>
              <a:t>niños</a:t>
            </a:r>
            <a:r>
              <a:rPr lang="en-US" sz="2000" dirty="0"/>
              <a:t>/as con </a:t>
            </a:r>
            <a:r>
              <a:rPr lang="en-US" sz="2000" dirty="0" err="1"/>
              <a:t>muchas</a:t>
            </a:r>
            <a:r>
              <a:rPr lang="en-US" sz="2000" dirty="0"/>
              <a:t> </a:t>
            </a:r>
            <a:r>
              <a:rPr lang="en-US" sz="2000" dirty="0" err="1"/>
              <a:t>dificultades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resolver </a:t>
            </a:r>
            <a:r>
              <a:rPr lang="en-US" sz="2000" dirty="0" err="1"/>
              <a:t>problemas</a:t>
            </a:r>
            <a:r>
              <a:rPr lang="en-US" sz="2000" dirty="0"/>
              <a:t>. Las </a:t>
            </a:r>
            <a:r>
              <a:rPr lang="en-US" sz="2000" dirty="0" err="1"/>
              <a:t>situaciones</a:t>
            </a:r>
            <a:r>
              <a:rPr lang="en-US" sz="2000" dirty="0"/>
              <a:t> </a:t>
            </a:r>
            <a:r>
              <a:rPr lang="en-US" sz="2000" dirty="0" err="1"/>
              <a:t>nuevas</a:t>
            </a:r>
            <a:r>
              <a:rPr lang="en-US" sz="2000" dirty="0"/>
              <a:t> son un </a:t>
            </a:r>
            <a:r>
              <a:rPr lang="en-US" sz="2000" dirty="0" err="1"/>
              <a:t>foco</a:t>
            </a:r>
            <a:r>
              <a:rPr lang="en-US" sz="2000" dirty="0"/>
              <a:t> de </a:t>
            </a:r>
            <a:r>
              <a:rPr lang="en-US" sz="2000" dirty="0" err="1"/>
              <a:t>ansiedadproblemas</a:t>
            </a:r>
            <a:r>
              <a:rPr lang="en-US" sz="2000" dirty="0"/>
              <a:t> en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autoestima</a:t>
            </a:r>
            <a:r>
              <a:rPr lang="en-US" sz="2000" dirty="0"/>
              <a:t>. No </a:t>
            </a:r>
            <a:r>
              <a:rPr lang="en-US" sz="2000" dirty="0" err="1"/>
              <a:t>conocen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fortalezas</a:t>
            </a:r>
            <a:r>
              <a:rPr lang="en-US" sz="2000" dirty="0"/>
              <a:t> y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límites</a:t>
            </a:r>
            <a:r>
              <a:rPr lang="en-US" sz="2000" dirty="0"/>
              <a:t>. </a:t>
            </a:r>
            <a:r>
              <a:rPr lang="en-US" sz="2000" dirty="0" err="1"/>
              <a:t>Dependencia</a:t>
            </a:r>
            <a:r>
              <a:rPr lang="en-US" sz="2000" dirty="0"/>
              <a:t> </a:t>
            </a:r>
            <a:r>
              <a:rPr lang="en-US" sz="2000" dirty="0" err="1"/>
              <a:t>excesiva</a:t>
            </a:r>
            <a:r>
              <a:rPr lang="en-US" sz="2000" dirty="0"/>
              <a:t> entre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figuras</a:t>
            </a:r>
            <a:r>
              <a:rPr lang="en-US" sz="2000" dirty="0"/>
              <a:t> </a:t>
            </a:r>
            <a:r>
              <a:rPr lang="en-US" sz="2000" dirty="0" err="1"/>
              <a:t>vinculares</a:t>
            </a:r>
            <a:r>
              <a:rPr lang="en-US" sz="20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693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7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0" r="-14200"/>
          <a:stretch>
            <a:fillRect/>
          </a:stretch>
        </p:blipFill>
        <p:spPr>
          <a:xfrm>
            <a:off x="-897470" y="660401"/>
            <a:ext cx="10615827" cy="58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8861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7776864" cy="3960440"/>
          </a:xfrm>
        </p:spPr>
        <p:txBody>
          <a:bodyPr>
            <a:normAutofit/>
          </a:bodyPr>
          <a:lstStyle/>
          <a:p>
            <a:pPr>
              <a:buNone/>
            </a:pPr>
            <a:endParaRPr lang="es-ES" sz="2400" dirty="0" smtClean="0"/>
          </a:p>
          <a:p>
            <a:pPr algn="ctr">
              <a:buNone/>
            </a:pPr>
            <a:endParaRPr lang="es-ES" sz="2400" dirty="0" smtClean="0"/>
          </a:p>
          <a:p>
            <a:pPr algn="just">
              <a:buNone/>
            </a:pPr>
            <a:endParaRPr lang="es-ES" sz="2800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067128" cy="1143000"/>
          </a:xfrm>
        </p:spPr>
        <p:txBody>
          <a:bodyPr>
            <a:normAutofit fontScale="90000"/>
          </a:bodyPr>
          <a:lstStyle/>
          <a:p>
            <a:r>
              <a:rPr lang="es-ES_tradnl" sz="3800" b="1" dirty="0" smtClean="0">
                <a:solidFill>
                  <a:srgbClr val="FF6600"/>
                </a:solidFill>
              </a:rPr>
              <a:t>Características y tipos de NORMAS:</a:t>
            </a:r>
            <a:endParaRPr lang="es-ES_tradnl" sz="3800" b="1" dirty="0">
              <a:solidFill>
                <a:srgbClr val="FF6600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51520" y="1124744"/>
            <a:ext cx="6552728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_tradnl" sz="3400" b="1" dirty="0" smtClean="0"/>
              <a:t>Deben ser:</a:t>
            </a:r>
          </a:p>
          <a:p>
            <a:pPr marL="0" indent="0">
              <a:buFont typeface="Arial" pitchFamily="34" charset="0"/>
              <a:buNone/>
            </a:pPr>
            <a:endParaRPr lang="es-ES_tradnl" dirty="0" smtClean="0"/>
          </a:p>
          <a:p>
            <a:r>
              <a:rPr lang="es-ES_tradnl" b="1" dirty="0" smtClean="0">
                <a:solidFill>
                  <a:srgbClr val="000000"/>
                </a:solidFill>
              </a:rPr>
              <a:t>Realistas: </a:t>
            </a:r>
            <a:r>
              <a:rPr lang="es-ES_tradnl" dirty="0" smtClean="0">
                <a:solidFill>
                  <a:srgbClr val="000000"/>
                </a:solidFill>
              </a:rPr>
              <a:t>posibles de cumplir, ajustadas a la realidad, la edad etc.</a:t>
            </a:r>
          </a:p>
          <a:p>
            <a:endParaRPr lang="es-ES_tradnl" dirty="0" smtClean="0"/>
          </a:p>
          <a:p>
            <a:r>
              <a:rPr lang="es-ES_tradnl" b="1" dirty="0" smtClean="0">
                <a:solidFill>
                  <a:srgbClr val="000000"/>
                </a:solidFill>
              </a:rPr>
              <a:t>Claras: </a:t>
            </a:r>
            <a:r>
              <a:rPr lang="es-ES_tradnl" dirty="0" smtClean="0">
                <a:solidFill>
                  <a:srgbClr val="000000"/>
                </a:solidFill>
              </a:rPr>
              <a:t>ser entendidas para poder ser cumplidas. (expectativas y consecuencias)</a:t>
            </a:r>
          </a:p>
          <a:p>
            <a:endParaRPr lang="es-ES_tradnl" dirty="0" smtClean="0">
              <a:solidFill>
                <a:srgbClr val="000000"/>
              </a:solidFill>
            </a:endParaRPr>
          </a:p>
          <a:p>
            <a:r>
              <a:rPr lang="es-ES_tradnl" b="1" dirty="0" smtClean="0"/>
              <a:t>Consistentes: </a:t>
            </a:r>
            <a:r>
              <a:rPr lang="es-ES_tradnl" dirty="0" smtClean="0"/>
              <a:t>la aplicación de las normas independiente del estado de ánimo, de la presencia de otra persona, de las ocupaciones de ese momento.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568179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9592" y="1828800"/>
            <a:ext cx="7863408" cy="4525963"/>
          </a:xfrm>
        </p:spPr>
        <p:txBody>
          <a:bodyPr>
            <a:normAutofit fontScale="92500"/>
          </a:bodyPr>
          <a:lstStyle/>
          <a:p>
            <a:r>
              <a:rPr lang="es-ES_tradnl" dirty="0" smtClean="0">
                <a:solidFill>
                  <a:srgbClr val="000000"/>
                </a:solidFill>
                <a:latin typeface="Palatino"/>
                <a:cs typeface="Palatino"/>
              </a:rPr>
              <a:t>De nuestro modelo de familia aprendemos:</a:t>
            </a:r>
          </a:p>
          <a:p>
            <a:pPr>
              <a:buNone/>
            </a:pPr>
            <a:endParaRPr lang="es-ES_tradnl" dirty="0" smtClean="0">
              <a:solidFill>
                <a:srgbClr val="000000"/>
              </a:solidFill>
              <a:latin typeface="Palatino"/>
              <a:cs typeface="Palatino"/>
            </a:endParaRPr>
          </a:p>
          <a:p>
            <a:pPr lvl="1"/>
            <a:r>
              <a:rPr lang="es-ES_tradnl" sz="2400" dirty="0" smtClean="0">
                <a:solidFill>
                  <a:srgbClr val="000000"/>
                </a:solidFill>
                <a:latin typeface="Palatino"/>
                <a:cs typeface="Palatino"/>
              </a:rPr>
              <a:t>Modelos de pareja (de relación)</a:t>
            </a:r>
          </a:p>
          <a:p>
            <a:pPr lvl="1"/>
            <a:r>
              <a:rPr lang="es-ES_tradnl" sz="2400" dirty="0" smtClean="0">
                <a:solidFill>
                  <a:srgbClr val="000000"/>
                </a:solidFill>
                <a:latin typeface="Palatino"/>
                <a:cs typeface="Palatino"/>
              </a:rPr>
              <a:t>Modelos de organización familiar (quien hace qué..)</a:t>
            </a:r>
          </a:p>
          <a:p>
            <a:pPr lvl="1"/>
            <a:r>
              <a:rPr lang="es-ES_tradnl" sz="2400" dirty="0" smtClean="0">
                <a:solidFill>
                  <a:srgbClr val="000000"/>
                </a:solidFill>
                <a:latin typeface="Palatino"/>
                <a:cs typeface="Palatino"/>
              </a:rPr>
              <a:t>Modelos de crianza (tipos de padres)</a:t>
            </a:r>
          </a:p>
          <a:p>
            <a:pPr lvl="1"/>
            <a:r>
              <a:rPr lang="es-ES_tradnl" sz="2400" dirty="0" smtClean="0">
                <a:solidFill>
                  <a:srgbClr val="000000"/>
                </a:solidFill>
                <a:latin typeface="Palatino"/>
                <a:cs typeface="Palatino"/>
              </a:rPr>
              <a:t>Modelos de dinámicas familiares (el cómo se hacen las cosas, rituales, festejos…)</a:t>
            </a:r>
          </a:p>
          <a:p>
            <a:pPr lvl="1"/>
            <a:r>
              <a:rPr lang="es-ES_tradnl" sz="2400" dirty="0" smtClean="0">
                <a:solidFill>
                  <a:srgbClr val="000000"/>
                </a:solidFill>
                <a:latin typeface="Palatino"/>
                <a:cs typeface="Palatino"/>
              </a:rPr>
              <a:t>Mitología familiar</a:t>
            </a:r>
          </a:p>
          <a:p>
            <a:pPr lvl="1"/>
            <a:r>
              <a:rPr lang="es-ES_tradnl" sz="2400" dirty="0" smtClean="0">
                <a:solidFill>
                  <a:srgbClr val="000000"/>
                </a:solidFill>
                <a:latin typeface="Palatino"/>
                <a:cs typeface="Palatino"/>
              </a:rPr>
              <a:t>…</a:t>
            </a:r>
            <a:r>
              <a:rPr lang="es-ES_tradnl" sz="2400" dirty="0" err="1" smtClean="0">
                <a:solidFill>
                  <a:srgbClr val="000000"/>
                </a:solidFill>
                <a:latin typeface="Palatino"/>
                <a:cs typeface="Palatino"/>
              </a:rPr>
              <a:t>etc</a:t>
            </a:r>
            <a:endParaRPr lang="es-ES_tradnl" sz="2400" dirty="0" smtClean="0">
              <a:solidFill>
                <a:srgbClr val="000000"/>
              </a:solidFill>
              <a:latin typeface="Palatino"/>
              <a:cs typeface="Palatino"/>
            </a:endParaRPr>
          </a:p>
          <a:p>
            <a:pPr lvl="1">
              <a:buNone/>
            </a:pPr>
            <a:endParaRPr lang="es-ES_tradnl" sz="24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136145" y="533400"/>
            <a:ext cx="61802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smtClean="0">
                <a:solidFill>
                  <a:srgbClr val="FF0000"/>
                </a:solidFill>
                <a:latin typeface="Palatino"/>
                <a:ea typeface="+mj-ea"/>
                <a:cs typeface="Palatino"/>
              </a:rPr>
              <a:t>La familia de origen</a:t>
            </a:r>
            <a:endParaRPr kumimoji="0" lang="es-ES_tradnl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"/>
              <a:ea typeface="+mj-ea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375918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ptura de pantalla 2014-03-09 a la(s) 20.24.3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2" r="2264" b="1"/>
          <a:stretch/>
        </p:blipFill>
        <p:spPr>
          <a:xfrm>
            <a:off x="1" y="404664"/>
            <a:ext cx="9143999" cy="645333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-315416"/>
            <a:ext cx="7546032" cy="1143000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FB5D05"/>
                </a:solidFill>
              </a:rPr>
              <a:t>Cómo establecer las normas:</a:t>
            </a:r>
            <a:endParaRPr lang="es-ES_tradnl" sz="3800" b="1" dirty="0">
              <a:solidFill>
                <a:srgbClr val="FB5D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368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37928" y="260648"/>
            <a:ext cx="7906072" cy="1143000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FB5D05"/>
                </a:solidFill>
              </a:rPr>
              <a:t>Cómo establecer las normas:</a:t>
            </a:r>
            <a:endParaRPr lang="es-ES_tradnl" sz="3800" dirty="0">
              <a:solidFill>
                <a:srgbClr val="FB5D05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b="1" dirty="0" smtClean="0">
                <a:solidFill>
                  <a:srgbClr val="000000"/>
                </a:solidFill>
              </a:rPr>
              <a:t>¿Es necesario estar siempre de acuerdo a la hora de poner una norma entre los padres? </a:t>
            </a:r>
            <a:endParaRPr lang="es-ES_trad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09120"/>
            <a:ext cx="2942456" cy="2034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3645024"/>
            <a:ext cx="28803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Acuerdo</a:t>
            </a:r>
            <a:r>
              <a:rPr lang="en-US" dirty="0" smtClean="0"/>
              <a:t> </a:t>
            </a:r>
            <a:r>
              <a:rPr lang="en-US" sz="3800" b="1" dirty="0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NO</a:t>
            </a:r>
          </a:p>
          <a:p>
            <a:pPr algn="ctr"/>
            <a:r>
              <a:rPr lang="en-US" sz="2000" b="1" dirty="0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(de </a:t>
            </a:r>
            <a:r>
              <a:rPr lang="en-US" sz="2000" b="1" dirty="0" err="1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cara</a:t>
            </a:r>
            <a:r>
              <a:rPr lang="en-US" sz="2000" b="1" dirty="0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 a los </a:t>
            </a:r>
            <a:r>
              <a:rPr lang="en-US" sz="2000" b="1" dirty="0" err="1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hijos</a:t>
            </a:r>
            <a:r>
              <a:rPr lang="en-US" sz="2000" b="1" dirty="0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sz="2000" b="1" dirty="0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)</a:t>
            </a:r>
            <a:endParaRPr lang="en-US" sz="2000" b="1" dirty="0">
              <a:solidFill>
                <a:srgbClr val="FB5D0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3573016"/>
            <a:ext cx="29523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Coherencia</a:t>
            </a:r>
            <a:r>
              <a:rPr lang="en-US" sz="3800" dirty="0" smtClean="0"/>
              <a:t> </a:t>
            </a:r>
            <a:r>
              <a:rPr lang="en-US" sz="3800" b="1" dirty="0">
                <a:solidFill>
                  <a:srgbClr val="FB5D05"/>
                </a:solidFill>
                <a:latin typeface="+mj-lt"/>
                <a:ea typeface="+mj-ea"/>
                <a:cs typeface="+mj-cs"/>
              </a:rPr>
              <a:t>SI</a:t>
            </a:r>
          </a:p>
        </p:txBody>
      </p:sp>
      <p:sp>
        <p:nvSpPr>
          <p:cNvPr id="9" name="Down Arrow 8"/>
          <p:cNvSpPr/>
          <p:nvPr/>
        </p:nvSpPr>
        <p:spPr>
          <a:xfrm rot="1982944">
            <a:off x="2958063" y="2688709"/>
            <a:ext cx="516413" cy="110036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8963773">
            <a:off x="5385541" y="2662077"/>
            <a:ext cx="516413" cy="110036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139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24744"/>
            <a:ext cx="7848872" cy="5141168"/>
          </a:xfrm>
        </p:spPr>
        <p:txBody>
          <a:bodyPr>
            <a:normAutofit fontScale="85000" lnSpcReduction="10000"/>
          </a:bodyPr>
          <a:lstStyle/>
          <a:p>
            <a:endParaRPr lang="es-ES_tradnl" sz="2400" dirty="0" smtClean="0"/>
          </a:p>
          <a:p>
            <a:r>
              <a:rPr lang="es-ES_tradnl" sz="2400" b="1" i="1" dirty="0" smtClean="0"/>
              <a:t>“Cómo hablar para que los niños escuchen y cómo escuchar para que los niños hablen”</a:t>
            </a:r>
            <a:r>
              <a:rPr lang="es-ES_tradnl" sz="2400" dirty="0" smtClean="0"/>
              <a:t>. </a:t>
            </a:r>
            <a:r>
              <a:rPr lang="es-ES_tradnl" sz="2400" dirty="0" err="1" smtClean="0"/>
              <a:t>Adele</a:t>
            </a:r>
            <a:r>
              <a:rPr lang="es-ES_tradnl" sz="2400" dirty="0" smtClean="0"/>
              <a:t> Faber y </a:t>
            </a:r>
            <a:r>
              <a:rPr lang="es-ES_tradnl" sz="2400" dirty="0" err="1" smtClean="0"/>
              <a:t>Elaine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Mazlish</a:t>
            </a:r>
            <a:r>
              <a:rPr lang="es-ES_tradnl" sz="2400" dirty="0" smtClean="0"/>
              <a:t>.</a:t>
            </a:r>
          </a:p>
          <a:p>
            <a:endParaRPr lang="es-ES_tradnl" sz="2400" dirty="0" smtClean="0"/>
          </a:p>
          <a:p>
            <a:r>
              <a:rPr lang="es-ES_tradnl" sz="2400" b="1" i="1" dirty="0" smtClean="0"/>
              <a:t>“Cómo hablar para que los adolescentes escuchen y cómo escuchar para que los adolescentes hablen”</a:t>
            </a:r>
            <a:r>
              <a:rPr lang="es-ES_tradnl" sz="2400" dirty="0" smtClean="0"/>
              <a:t>. </a:t>
            </a:r>
            <a:r>
              <a:rPr lang="es-ES_tradnl" sz="2400" dirty="0" err="1"/>
              <a:t>Adele</a:t>
            </a:r>
            <a:r>
              <a:rPr lang="es-ES_tradnl" sz="2400" dirty="0"/>
              <a:t> Faber y </a:t>
            </a:r>
            <a:r>
              <a:rPr lang="es-ES_tradnl" sz="2400" dirty="0" err="1"/>
              <a:t>Elaine</a:t>
            </a:r>
            <a:r>
              <a:rPr lang="es-ES_tradnl" sz="2400" dirty="0"/>
              <a:t> </a:t>
            </a:r>
            <a:r>
              <a:rPr lang="es-ES_tradnl" sz="2400" dirty="0" err="1" smtClean="0"/>
              <a:t>Mazlish</a:t>
            </a:r>
            <a:r>
              <a:rPr lang="es-ES_tradnl" sz="2400" dirty="0" smtClean="0"/>
              <a:t>.</a:t>
            </a:r>
          </a:p>
          <a:p>
            <a:endParaRPr lang="es-ES_tradnl" sz="2400" dirty="0" smtClean="0"/>
          </a:p>
          <a:p>
            <a:r>
              <a:rPr lang="es-ES_tradnl" sz="2400" b="1" i="1" dirty="0" smtClean="0"/>
              <a:t>“Hermanos no rivales”</a:t>
            </a:r>
            <a:r>
              <a:rPr lang="es-ES_tradnl" sz="2400" b="1" dirty="0" smtClean="0"/>
              <a:t>. </a:t>
            </a:r>
            <a:r>
              <a:rPr lang="es-ES_tradnl" sz="2400" dirty="0" err="1"/>
              <a:t>Adele</a:t>
            </a:r>
            <a:r>
              <a:rPr lang="es-ES_tradnl" sz="2400" dirty="0"/>
              <a:t> Faber y </a:t>
            </a:r>
            <a:r>
              <a:rPr lang="es-ES_tradnl" sz="2400" dirty="0" err="1"/>
              <a:t>Elaine</a:t>
            </a:r>
            <a:r>
              <a:rPr lang="es-ES_tradnl" sz="2400" dirty="0"/>
              <a:t> </a:t>
            </a:r>
            <a:r>
              <a:rPr lang="es-ES_tradnl" sz="2400" dirty="0" err="1" smtClean="0"/>
              <a:t>Mazlish</a:t>
            </a:r>
            <a:endParaRPr lang="es-ES_tradnl" sz="2400" dirty="0" smtClean="0"/>
          </a:p>
          <a:p>
            <a:endParaRPr lang="es-ES_tradnl" sz="2400" dirty="0"/>
          </a:p>
          <a:p>
            <a:r>
              <a:rPr lang="es-ES_tradnl" sz="2400" b="1" i="1" dirty="0" smtClean="0"/>
              <a:t>“C</a:t>
            </a:r>
            <a:r>
              <a:rPr lang="es-ES_tradnl" sz="2400" b="1" i="1" dirty="0" smtClean="0"/>
              <a:t>ómo criar hijos tiranos”. </a:t>
            </a:r>
            <a:r>
              <a:rPr lang="es-ES_tradnl" sz="2400" dirty="0" smtClean="0"/>
              <a:t>Mark </a:t>
            </a:r>
            <a:r>
              <a:rPr lang="es-ES_tradnl" sz="2400" dirty="0" err="1" smtClean="0"/>
              <a:t>Beyebach</a:t>
            </a:r>
            <a:r>
              <a:rPr lang="es-ES_tradnl" sz="2400" dirty="0" smtClean="0"/>
              <a:t> y Marga Herrero de Vega</a:t>
            </a:r>
            <a:endParaRPr lang="es-ES_tradnl" sz="2400" dirty="0" smtClean="0"/>
          </a:p>
          <a:p>
            <a:endParaRPr lang="es-ES_tradnl" sz="2400" dirty="0" smtClean="0"/>
          </a:p>
          <a:p>
            <a:r>
              <a:rPr lang="es-ES_tradnl" sz="2400" b="1" dirty="0" smtClean="0"/>
              <a:t>“Superar la </a:t>
            </a:r>
            <a:r>
              <a:rPr lang="es-ES_tradnl" sz="2400" b="1" dirty="0" err="1" smtClean="0"/>
              <a:t>adversividad</a:t>
            </a:r>
            <a:r>
              <a:rPr lang="es-ES_tradnl" sz="2400" b="1" dirty="0" smtClean="0"/>
              <a:t>”</a:t>
            </a:r>
            <a:r>
              <a:rPr lang="es-ES_tradnl" sz="2400" dirty="0" smtClean="0"/>
              <a:t>. Luis Rojas Marcos</a:t>
            </a:r>
          </a:p>
          <a:p>
            <a:endParaRPr lang="es-ES_tradnl" sz="2400" dirty="0"/>
          </a:p>
          <a:p>
            <a:r>
              <a:rPr lang="es-ES_tradnl" sz="2400" b="1" dirty="0" smtClean="0"/>
              <a:t>“Querer a todos por igual: Guía práctica para educar a dos o más hijos”. </a:t>
            </a:r>
            <a:r>
              <a:rPr lang="es-ES_tradnl" sz="2400" dirty="0" smtClean="0"/>
              <a:t>Nancy </a:t>
            </a:r>
            <a:r>
              <a:rPr lang="es-ES_tradnl" sz="2400" dirty="0" err="1" smtClean="0"/>
              <a:t>Samalin</a:t>
            </a:r>
            <a:r>
              <a:rPr lang="es-ES_tradnl" sz="2400" dirty="0" smtClean="0"/>
              <a:t>.</a:t>
            </a:r>
          </a:p>
          <a:p>
            <a:endParaRPr lang="es-ES_tradnl" sz="2400" dirty="0"/>
          </a:p>
          <a:p>
            <a:endParaRPr lang="es-ES_tradnl" sz="2400" dirty="0" smtClean="0"/>
          </a:p>
          <a:p>
            <a:endParaRPr lang="es-ES_tradnl" sz="2400" dirty="0" smtClean="0"/>
          </a:p>
          <a:p>
            <a:endParaRPr lang="es-ES_tradnl" sz="2400" dirty="0"/>
          </a:p>
          <a:p>
            <a:endParaRPr lang="es-ES_tradnl" sz="24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01216" y="53752"/>
            <a:ext cx="8229600" cy="1359024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E97117"/>
                </a:solidFill>
              </a:rPr>
              <a:t>BIBLIOGRAFÍA</a:t>
            </a:r>
            <a:endParaRPr lang="es-ES_tradnl" sz="3800" b="1" dirty="0">
              <a:solidFill>
                <a:srgbClr val="E97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087719"/>
            <a:ext cx="8424936" cy="2160240"/>
          </a:xfrm>
        </p:spPr>
        <p:txBody>
          <a:bodyPr>
            <a:normAutofit fontScale="77500" lnSpcReduction="20000"/>
          </a:bodyPr>
          <a:lstStyle/>
          <a:p>
            <a:pPr algn="ctr"/>
            <a:endParaRPr lang="es-ES" sz="2800" dirty="0" smtClean="0"/>
          </a:p>
          <a:p>
            <a:pPr algn="ctr"/>
            <a:endParaRPr lang="es-ES" sz="2800" dirty="0" smtClean="0">
              <a:solidFill>
                <a:srgbClr val="E97117"/>
              </a:solidFill>
            </a:endParaRPr>
          </a:p>
          <a:p>
            <a:pPr algn="ctr"/>
            <a:endParaRPr lang="es-ES" sz="2800" dirty="0" smtClean="0">
              <a:solidFill>
                <a:srgbClr val="E97117"/>
              </a:solidFill>
            </a:endParaRPr>
          </a:p>
          <a:p>
            <a:pPr algn="ctr">
              <a:buNone/>
            </a:pPr>
            <a:r>
              <a:rPr lang="es-ES" sz="8200" b="1" dirty="0" smtClean="0">
                <a:solidFill>
                  <a:srgbClr val="E97117"/>
                </a:solidFill>
              </a:rPr>
              <a:t>Muchas gracias</a:t>
            </a:r>
            <a:endParaRPr lang="es-ES" sz="8200" b="1" dirty="0">
              <a:solidFill>
                <a:srgbClr val="E97117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23728" y="3789040"/>
            <a:ext cx="468052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dirty="0" smtClean="0"/>
              <a:t>Belén Garayoa Molpeceres</a:t>
            </a:r>
          </a:p>
          <a:p>
            <a:pPr algn="ctr"/>
            <a:r>
              <a:rPr lang="es-ES_tradnl" sz="2400" dirty="0" smtClean="0"/>
              <a:t>Email: </a:t>
            </a:r>
            <a:r>
              <a:rPr lang="es-ES_tradnl" sz="2400" dirty="0" err="1" smtClean="0"/>
              <a:t>garayoa.belen@gmail.com</a:t>
            </a: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4076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Funciones</a:t>
            </a:r>
            <a:r>
              <a:rPr lang="en-US" dirty="0" smtClean="0">
                <a:solidFill>
                  <a:srgbClr val="FF0000"/>
                </a:solidFill>
              </a:rPr>
              <a:t> de los padres y </a:t>
            </a:r>
            <a:r>
              <a:rPr lang="en-US" dirty="0" err="1" smtClean="0">
                <a:solidFill>
                  <a:srgbClr val="FF0000"/>
                </a:solidFill>
              </a:rPr>
              <a:t>las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madres</a:t>
            </a:r>
            <a:r>
              <a:rPr lang="en-US" dirty="0" smtClean="0">
                <a:solidFill>
                  <a:srgbClr val="FF0000"/>
                </a:solidFill>
              </a:rPr>
              <a:t> con </a:t>
            </a:r>
            <a:r>
              <a:rPr lang="en-US" dirty="0" err="1" smtClean="0">
                <a:solidFill>
                  <a:srgbClr val="FF0000"/>
                </a:solidFill>
              </a:rPr>
              <a:t>hij@s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pequeñ@s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roporcionar</a:t>
            </a:r>
            <a:r>
              <a:rPr lang="en-US" dirty="0" smtClean="0"/>
              <a:t> </a:t>
            </a:r>
            <a:r>
              <a:rPr lang="en-US" b="1" dirty="0" err="1"/>
              <a:t>protección</a:t>
            </a:r>
            <a:r>
              <a:rPr lang="en-US" b="1" dirty="0"/>
              <a:t> </a:t>
            </a:r>
            <a:r>
              <a:rPr lang="en-US" dirty="0" smtClean="0"/>
              <a:t>al/a </a:t>
            </a:r>
            <a:r>
              <a:rPr lang="en-US" dirty="0" err="1" smtClean="0"/>
              <a:t>menor</a:t>
            </a:r>
            <a:r>
              <a:rPr lang="en-US" dirty="0" err="1" smtClean="0">
                <a:sym typeface="Wingdings"/>
              </a:rPr>
              <a:t>seguridad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F</a:t>
            </a:r>
            <a:r>
              <a:rPr lang="en-US" dirty="0" err="1" smtClean="0"/>
              <a:t>omentar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b="1" dirty="0" err="1"/>
              <a:t>exploración</a:t>
            </a:r>
            <a:r>
              <a:rPr lang="en-US" b="1" dirty="0"/>
              <a:t> del </a:t>
            </a:r>
            <a:r>
              <a:rPr lang="en-US" b="1" dirty="0" err="1"/>
              <a:t>entorno</a:t>
            </a:r>
            <a:r>
              <a:rPr lang="en-US" dirty="0"/>
              <a:t>, el </a:t>
            </a:r>
            <a:r>
              <a:rPr lang="en-US" dirty="0" err="1"/>
              <a:t>aprendizaje</a:t>
            </a:r>
            <a:r>
              <a:rPr lang="en-US" dirty="0"/>
              <a:t>, a fin de </a:t>
            </a:r>
            <a:r>
              <a:rPr lang="en-US" dirty="0" err="1"/>
              <a:t>facilitar</a:t>
            </a:r>
            <a:r>
              <a:rPr lang="en-US" dirty="0"/>
              <a:t> la </a:t>
            </a:r>
            <a:r>
              <a:rPr lang="en-US" dirty="0" err="1"/>
              <a:t>comprensión</a:t>
            </a:r>
            <a:r>
              <a:rPr lang="en-US" dirty="0"/>
              <a:t> del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físico</a:t>
            </a:r>
            <a:r>
              <a:rPr lang="en-US" dirty="0"/>
              <a:t> y social. 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Favorecer</a:t>
            </a:r>
            <a:r>
              <a:rPr lang="en-US" dirty="0"/>
              <a:t> la </a:t>
            </a:r>
            <a:r>
              <a:rPr lang="en-US" b="1" dirty="0" err="1"/>
              <a:t>organización</a:t>
            </a:r>
            <a:r>
              <a:rPr lang="en-US" b="1" dirty="0"/>
              <a:t> de </a:t>
            </a:r>
            <a:r>
              <a:rPr lang="en-US" b="1" dirty="0" err="1"/>
              <a:t>sus</a:t>
            </a:r>
            <a:r>
              <a:rPr lang="en-US" b="1" dirty="0"/>
              <a:t> </a:t>
            </a:r>
            <a:r>
              <a:rPr lang="en-US" b="1" dirty="0" err="1"/>
              <a:t>emociones</a:t>
            </a:r>
            <a:r>
              <a:rPr lang="en-US" dirty="0"/>
              <a:t>, con vista a regular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comportamiento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con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necesidades</a:t>
            </a:r>
            <a:r>
              <a:rPr lang="en-US" dirty="0"/>
              <a:t> y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exigencias</a:t>
            </a:r>
            <a:r>
              <a:rPr lang="en-US" dirty="0"/>
              <a:t> de </a:t>
            </a:r>
            <a:r>
              <a:rPr lang="en-US" dirty="0" err="1"/>
              <a:t>fuentes</a:t>
            </a:r>
            <a:r>
              <a:rPr lang="en-US" dirty="0"/>
              <a:t> </a:t>
            </a:r>
            <a:r>
              <a:rPr lang="en-US" dirty="0" err="1"/>
              <a:t>internas</a:t>
            </a:r>
            <a:r>
              <a:rPr lang="en-US" dirty="0"/>
              <a:t> o </a:t>
            </a:r>
            <a:r>
              <a:rPr lang="en-US" dirty="0" err="1"/>
              <a:t>externas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524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28800"/>
            <a:ext cx="3240360" cy="4721170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575048"/>
          </a:xfrm>
        </p:spPr>
        <p:txBody>
          <a:bodyPr>
            <a:normAutofit/>
          </a:bodyPr>
          <a:lstStyle/>
          <a:p>
            <a:r>
              <a:rPr lang="es-ES_tradnl" sz="3800" b="1" dirty="0" smtClean="0">
                <a:solidFill>
                  <a:srgbClr val="FF6600"/>
                </a:solidFill>
              </a:rPr>
              <a:t>1. ESCUCHAR A LOS HIJOS</a:t>
            </a:r>
            <a:endParaRPr lang="es-ES_tradnl" sz="3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117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3456</TotalTime>
  <Words>1960</Words>
  <Application>Microsoft Macintosh PowerPoint</Application>
  <PresentationFormat>On-screen Show (4:3)</PresentationFormat>
  <Paragraphs>270</Paragraphs>
  <Slides>73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Funciones de los padres y las madres con hij@s pequeñ@s</vt:lpstr>
      <vt:lpstr>1. ESCUCHAR A LOS HIJOS</vt:lpstr>
      <vt:lpstr>PowerPoint Presentation</vt:lpstr>
      <vt:lpstr>Mensaje de un hijo:</vt:lpstr>
      <vt:lpstr>ESCUCHAR A LOS HIJ@S:</vt:lpstr>
      <vt:lpstr>7 formas distintas de responder a los niños/as:</vt:lpstr>
      <vt:lpstr>CÓMO ESCUCHAR</vt:lpstr>
      <vt:lpstr>Ayudar con los sentimientos:</vt:lpstr>
      <vt:lpstr>Escuchar con atención</vt:lpstr>
      <vt:lpstr>En vez de preguntas y consejos…</vt:lpstr>
      <vt:lpstr>En vez de negar el sentimiento…</vt:lpstr>
      <vt:lpstr>Dar nombre a los sentimientos</vt:lpstr>
      <vt:lpstr>Dar nombre a los sentimientos</vt:lpstr>
      <vt:lpstr>Ayudar con los sentimientos</vt:lpstr>
      <vt:lpstr>Ayudar con los sentimientos</vt:lpstr>
      <vt:lpstr>Dar nombre a los sentimientos</vt:lpstr>
      <vt:lpstr>Actividades para trabajar emociones</vt:lpstr>
      <vt:lpstr>Actividades para trabajar emociones</vt:lpstr>
      <vt:lpstr>Mas recursos para trabajar emociones</vt:lpstr>
      <vt:lpstr>LOS ROLES EN LA FAMILIA</vt:lpstr>
      <vt:lpstr>PowerPoint Presentation</vt:lpstr>
      <vt:lpstr>RELACIÓN ENTRE HERMANOS</vt:lpstr>
      <vt:lpstr>PowerPoint Presentation</vt:lpstr>
      <vt:lpstr>LO IMPORTANTE DE CONSEGUIR QUE CADA UN@ TENGA UN ROL POSITIVO EN LA FAMILIA…</vt:lpstr>
      <vt:lpstr>En vez de no admitir los sentimientos negativos sobre un hermano, reconocerlos: </vt:lpstr>
      <vt:lpstr>Dar con la fantasía lo que no tiene en realidad: </vt:lpstr>
      <vt:lpstr>Herman@s </vt:lpstr>
      <vt:lpstr>Ayudar a canalizar los sentimientos hostiles con demostraciones simbólicas o creativas</vt:lpstr>
      <vt:lpstr>Atajar una situación lesiva.  Enseñar a demostrar el enfado de un modo seguro.  No atacar al atacante</vt:lpstr>
      <vt:lpstr>Evitar comparaciones desfavorables</vt:lpstr>
      <vt:lpstr>En vez de centrarse en dar lo mismo…</vt:lpstr>
      <vt:lpstr>En vez de declararles un amor igual…</vt:lpstr>
      <vt:lpstr>Igual tiempo puede ser menos:</vt:lpstr>
      <vt:lpstr>Conceder tiempo según la necesidad:</vt:lpstr>
      <vt:lpstr>Agresiones entre hermanos:</vt:lpstr>
      <vt:lpstr>Prestar atención a la parte agredida:</vt:lpstr>
      <vt:lpstr>Consejos para una buena relación entre Hermanos: </vt:lpstr>
      <vt:lpstr>PowerPoint Presentation</vt:lpstr>
      <vt:lpstr>PowerPoint Presentation</vt:lpstr>
      <vt:lpstr>PowerPoint Presentation</vt:lpstr>
      <vt:lpstr>Formación de la autoestima</vt:lpstr>
      <vt:lpstr>¿Qué es una sana autoestima?</vt:lpstr>
      <vt:lpstr>¿Cómo entrenarla?</vt:lpstr>
      <vt:lpstr>Cómo mejorarla en familia</vt:lpstr>
      <vt:lpstr>Cómo mejorarla en familia</vt:lpstr>
      <vt:lpstr>Cómo mejorarla en familia</vt:lpstr>
      <vt:lpstr>Bailamos?</vt:lpstr>
      <vt:lpstr>¿Qué es una sana autoestima?</vt:lpstr>
      <vt:lpstr>Fomentar la autonomía:</vt:lpstr>
      <vt:lpstr>1. Permitir que los niños hagan sus propias elecciones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CONVIVENCIA EN CASA</vt:lpstr>
      <vt:lpstr>PowerPoint Presentation</vt:lpstr>
      <vt:lpstr>PowerPoint Presentation</vt:lpstr>
      <vt:lpstr>Estilos de Crianza</vt:lpstr>
      <vt:lpstr>Estilos de crianza</vt:lpstr>
      <vt:lpstr>PowerPoint Presentation</vt:lpstr>
      <vt:lpstr>Características y tipos de NORMAS:</vt:lpstr>
      <vt:lpstr>Cómo establecer las normas:</vt:lpstr>
      <vt:lpstr>Cómo establecer las normas:</vt:lpstr>
      <vt:lpstr>BIBLIOGRAFÍA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Yuri</dc:creator>
  <cp:lastModifiedBy>Belen Garayoa Molpeceres</cp:lastModifiedBy>
  <cp:revision>162</cp:revision>
  <dcterms:created xsi:type="dcterms:W3CDTF">2013-05-22T16:40:38Z</dcterms:created>
  <dcterms:modified xsi:type="dcterms:W3CDTF">2015-11-04T06:00:39Z</dcterms:modified>
</cp:coreProperties>
</file>